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1138" r:id="rId2"/>
    <p:sldId id="262" r:id="rId3"/>
    <p:sldId id="1121" r:id="rId4"/>
    <p:sldId id="1108" r:id="rId5"/>
    <p:sldId id="1133" r:id="rId6"/>
    <p:sldId id="1088" r:id="rId7"/>
    <p:sldId id="1134" r:id="rId8"/>
    <p:sldId id="1089" r:id="rId9"/>
    <p:sldId id="256" r:id="rId10"/>
    <p:sldId id="1135" r:id="rId11"/>
    <p:sldId id="1117" r:id="rId12"/>
    <p:sldId id="1139" r:id="rId13"/>
    <p:sldId id="1092" r:id="rId14"/>
    <p:sldId id="1093" r:id="rId15"/>
    <p:sldId id="1094" r:id="rId16"/>
    <p:sldId id="1132" r:id="rId17"/>
    <p:sldId id="1136" r:id="rId18"/>
    <p:sldId id="261" r:id="rId19"/>
    <p:sldId id="1137" r:id="rId20"/>
    <p:sldId id="1105" r:id="rId21"/>
    <p:sldId id="1125" r:id="rId22"/>
    <p:sldId id="1113" r:id="rId23"/>
    <p:sldId id="1126" r:id="rId24"/>
    <p:sldId id="1109" r:id="rId25"/>
    <p:sldId id="1127" r:id="rId26"/>
    <p:sldId id="1103" r:id="rId27"/>
    <p:sldId id="1128" r:id="rId28"/>
    <p:sldId id="1106" r:id="rId29"/>
    <p:sldId id="1129" r:id="rId30"/>
    <p:sldId id="603" r:id="rId31"/>
    <p:sldId id="1130" r:id="rId32"/>
    <p:sldId id="1119" r:id="rId33"/>
    <p:sldId id="1131" r:id="rId34"/>
    <p:sldId id="1112" r:id="rId35"/>
    <p:sldId id="1084" r:id="rId36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5F0"/>
    <a:srgbClr val="A0F7FB"/>
    <a:srgbClr val="FFFF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5" autoAdjust="0"/>
    <p:restoredTop sz="94513"/>
  </p:normalViewPr>
  <p:slideViewPr>
    <p:cSldViewPr snapToGrid="0" showGuides="1">
      <p:cViewPr>
        <p:scale>
          <a:sx n="112" d="100"/>
          <a:sy n="112" d="100"/>
        </p:scale>
        <p:origin x="648" y="3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891C1-9049-4699-B9B5-E7F216AB3653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890F9582-F732-42A4-9BE6-C9C18F1B6BE7}">
      <dgm:prSet phldrT="[Text]"/>
      <dgm:spPr/>
      <dgm:t>
        <a:bodyPr/>
        <a:lstStyle/>
        <a:p>
          <a:r>
            <a:rPr lang="en-IN" b="1" dirty="0"/>
            <a:t>17 Goals </a:t>
          </a:r>
        </a:p>
        <a:p>
          <a:r>
            <a:rPr lang="en-IN" b="1" dirty="0"/>
            <a:t>169 Targets</a:t>
          </a:r>
        </a:p>
        <a:p>
          <a:r>
            <a:rPr lang="en-IN" b="1" dirty="0"/>
            <a:t>231 Indicators (NIF)</a:t>
          </a:r>
        </a:p>
      </dgm:t>
    </dgm:pt>
    <dgm:pt modelId="{7C3E6A2F-C51C-49D7-8EFF-5ACD79B23E66}" type="parTrans" cxnId="{815A5AA2-9819-40F1-99DC-BF6AD2EB545F}">
      <dgm:prSet/>
      <dgm:spPr/>
      <dgm:t>
        <a:bodyPr/>
        <a:lstStyle/>
        <a:p>
          <a:endParaRPr lang="en-IN"/>
        </a:p>
      </dgm:t>
    </dgm:pt>
    <dgm:pt modelId="{7E0F759F-E14F-4BC5-8245-D61AFF5E335D}" type="sibTrans" cxnId="{815A5AA2-9819-40F1-99DC-BF6AD2EB545F}">
      <dgm:prSet/>
      <dgm:spPr/>
      <dgm:t>
        <a:bodyPr/>
        <a:lstStyle/>
        <a:p>
          <a:endParaRPr lang="en-IN"/>
        </a:p>
      </dgm:t>
    </dgm:pt>
    <dgm:pt modelId="{8A3AB062-2B48-4159-A40F-95A55C165899}">
      <dgm:prSet phldrT="[Text]"/>
      <dgm:spPr/>
      <dgm:t>
        <a:bodyPr/>
        <a:lstStyle/>
        <a:p>
          <a:r>
            <a:rPr lang="en-IN" b="1" dirty="0"/>
            <a:t>17 Goals </a:t>
          </a:r>
        </a:p>
        <a:p>
          <a:r>
            <a:rPr lang="en-IN" b="1" dirty="0"/>
            <a:t>75 Targets</a:t>
          </a:r>
        </a:p>
        <a:p>
          <a:r>
            <a:rPr lang="en-IN" b="1" dirty="0"/>
            <a:t>118 Indicators</a:t>
          </a:r>
        </a:p>
      </dgm:t>
    </dgm:pt>
    <dgm:pt modelId="{C4CA3E31-5787-4B81-921B-B7EC37EB6D69}" type="parTrans" cxnId="{C1EF98D7-67A8-44CD-A2F4-01C2F9BAA561}">
      <dgm:prSet/>
      <dgm:spPr/>
      <dgm:t>
        <a:bodyPr/>
        <a:lstStyle/>
        <a:p>
          <a:endParaRPr lang="en-IN"/>
        </a:p>
      </dgm:t>
    </dgm:pt>
    <dgm:pt modelId="{5C0AC719-3E0B-4AED-B86A-BA61F234D969}" type="sibTrans" cxnId="{C1EF98D7-67A8-44CD-A2F4-01C2F9BAA561}">
      <dgm:prSet/>
      <dgm:spPr/>
      <dgm:t>
        <a:bodyPr/>
        <a:lstStyle/>
        <a:p>
          <a:endParaRPr lang="en-IN"/>
        </a:p>
      </dgm:t>
    </dgm:pt>
    <dgm:pt modelId="{D04B41F2-A8EF-4FBA-956D-2CFF6BDCC82F}">
      <dgm:prSet phldrT="[Text]"/>
      <dgm:spPr/>
      <dgm:t>
        <a:bodyPr/>
        <a:lstStyle/>
        <a:p>
          <a:r>
            <a:rPr lang="en-IN" b="1" dirty="0"/>
            <a:t>9 Themes</a:t>
          </a:r>
        </a:p>
        <a:p>
          <a:r>
            <a:rPr lang="en-IN" b="1" dirty="0"/>
            <a:t>144 Targets</a:t>
          </a:r>
        </a:p>
        <a:p>
          <a:r>
            <a:rPr lang="en-IN" b="1" dirty="0"/>
            <a:t>577 Indicators (LIF)</a:t>
          </a:r>
        </a:p>
      </dgm:t>
    </dgm:pt>
    <dgm:pt modelId="{6BC466E2-8617-41DB-BADF-58F5CA885AEF}" type="parTrans" cxnId="{6454DD5C-00AB-4470-B678-26F93E5AA29F}">
      <dgm:prSet/>
      <dgm:spPr/>
      <dgm:t>
        <a:bodyPr/>
        <a:lstStyle/>
        <a:p>
          <a:endParaRPr lang="en-IN"/>
        </a:p>
      </dgm:t>
    </dgm:pt>
    <dgm:pt modelId="{895A40AA-DBD1-4C9F-B5EE-CEE290776CC0}" type="sibTrans" cxnId="{6454DD5C-00AB-4470-B678-26F93E5AA29F}">
      <dgm:prSet/>
      <dgm:spPr/>
      <dgm:t>
        <a:bodyPr/>
        <a:lstStyle/>
        <a:p>
          <a:endParaRPr lang="en-IN"/>
        </a:p>
      </dgm:t>
    </dgm:pt>
    <dgm:pt modelId="{479C8861-F220-481B-9388-DE3102DBF16B}" type="pres">
      <dgm:prSet presAssocID="{3BC891C1-9049-4699-B9B5-E7F216AB365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ECCAFA6-C2AA-403B-A2B3-EFE1628840B3}" type="pres">
      <dgm:prSet presAssocID="{890F9582-F732-42A4-9BE6-C9C18F1B6BE7}" presName="horFlow" presStyleCnt="0"/>
      <dgm:spPr/>
    </dgm:pt>
    <dgm:pt modelId="{7FC33F16-79E2-4DAD-9390-A91A498EDA70}" type="pres">
      <dgm:prSet presAssocID="{890F9582-F732-42A4-9BE6-C9C18F1B6BE7}" presName="bigChev" presStyleLbl="node1" presStyleIdx="0" presStyleCnt="3"/>
      <dgm:spPr/>
    </dgm:pt>
    <dgm:pt modelId="{B4EDDBAC-9C5F-4F5D-A954-168E6DE040DE}" type="pres">
      <dgm:prSet presAssocID="{890F9582-F732-42A4-9BE6-C9C18F1B6BE7}" presName="vSp" presStyleCnt="0"/>
      <dgm:spPr/>
    </dgm:pt>
    <dgm:pt modelId="{B62E15EC-8C6C-4ECD-B82F-2FD383E09E01}" type="pres">
      <dgm:prSet presAssocID="{8A3AB062-2B48-4159-A40F-95A55C165899}" presName="horFlow" presStyleCnt="0"/>
      <dgm:spPr/>
    </dgm:pt>
    <dgm:pt modelId="{980EEF05-9BCC-4485-9E19-09DFA558B392}" type="pres">
      <dgm:prSet presAssocID="{8A3AB062-2B48-4159-A40F-95A55C165899}" presName="bigChev" presStyleLbl="node1" presStyleIdx="1" presStyleCnt="3"/>
      <dgm:spPr/>
    </dgm:pt>
    <dgm:pt modelId="{88C0B8E4-2C55-4459-B62E-2B256DBB3EEB}" type="pres">
      <dgm:prSet presAssocID="{8A3AB062-2B48-4159-A40F-95A55C165899}" presName="vSp" presStyleCnt="0"/>
      <dgm:spPr/>
    </dgm:pt>
    <dgm:pt modelId="{BFD525BA-CA9C-46D4-957F-1146CA53C99E}" type="pres">
      <dgm:prSet presAssocID="{D04B41F2-A8EF-4FBA-956D-2CFF6BDCC82F}" presName="horFlow" presStyleCnt="0"/>
      <dgm:spPr/>
    </dgm:pt>
    <dgm:pt modelId="{64C849D2-4FE7-4E73-B2AB-181ECE197383}" type="pres">
      <dgm:prSet presAssocID="{D04B41F2-A8EF-4FBA-956D-2CFF6BDCC82F}" presName="bigChev" presStyleLbl="node1" presStyleIdx="2" presStyleCnt="3"/>
      <dgm:spPr/>
    </dgm:pt>
  </dgm:ptLst>
  <dgm:cxnLst>
    <dgm:cxn modelId="{7560FC0E-CF76-4820-BBF3-849C19B54F34}" type="presOf" srcId="{3BC891C1-9049-4699-B9B5-E7F216AB3653}" destId="{479C8861-F220-481B-9388-DE3102DBF16B}" srcOrd="0" destOrd="0" presId="urn:microsoft.com/office/officeart/2005/8/layout/lProcess3"/>
    <dgm:cxn modelId="{D9BB7F51-BAEA-4DA0-969F-2064CCAF1886}" type="presOf" srcId="{8A3AB062-2B48-4159-A40F-95A55C165899}" destId="{980EEF05-9BCC-4485-9E19-09DFA558B392}" srcOrd="0" destOrd="0" presId="urn:microsoft.com/office/officeart/2005/8/layout/lProcess3"/>
    <dgm:cxn modelId="{6454DD5C-00AB-4470-B678-26F93E5AA29F}" srcId="{3BC891C1-9049-4699-B9B5-E7F216AB3653}" destId="{D04B41F2-A8EF-4FBA-956D-2CFF6BDCC82F}" srcOrd="2" destOrd="0" parTransId="{6BC466E2-8617-41DB-BADF-58F5CA885AEF}" sibTransId="{895A40AA-DBD1-4C9F-B5EE-CEE290776CC0}"/>
    <dgm:cxn modelId="{E530EE6A-C79C-4786-8F6E-1838E07CE443}" type="presOf" srcId="{D04B41F2-A8EF-4FBA-956D-2CFF6BDCC82F}" destId="{64C849D2-4FE7-4E73-B2AB-181ECE197383}" srcOrd="0" destOrd="0" presId="urn:microsoft.com/office/officeart/2005/8/layout/lProcess3"/>
    <dgm:cxn modelId="{815A5AA2-9819-40F1-99DC-BF6AD2EB545F}" srcId="{3BC891C1-9049-4699-B9B5-E7F216AB3653}" destId="{890F9582-F732-42A4-9BE6-C9C18F1B6BE7}" srcOrd="0" destOrd="0" parTransId="{7C3E6A2F-C51C-49D7-8EFF-5ACD79B23E66}" sibTransId="{7E0F759F-E14F-4BC5-8245-D61AFF5E335D}"/>
    <dgm:cxn modelId="{97AAB6A5-B8D4-4F80-9FDB-E5A26627BFA1}" type="presOf" srcId="{890F9582-F732-42A4-9BE6-C9C18F1B6BE7}" destId="{7FC33F16-79E2-4DAD-9390-A91A498EDA70}" srcOrd="0" destOrd="0" presId="urn:microsoft.com/office/officeart/2005/8/layout/lProcess3"/>
    <dgm:cxn modelId="{C1EF98D7-67A8-44CD-A2F4-01C2F9BAA561}" srcId="{3BC891C1-9049-4699-B9B5-E7F216AB3653}" destId="{8A3AB062-2B48-4159-A40F-95A55C165899}" srcOrd="1" destOrd="0" parTransId="{C4CA3E31-5787-4B81-921B-B7EC37EB6D69}" sibTransId="{5C0AC719-3E0B-4AED-B86A-BA61F234D969}"/>
    <dgm:cxn modelId="{D6575117-D2BB-40F1-A01F-900BFA6998D2}" type="presParOf" srcId="{479C8861-F220-481B-9388-DE3102DBF16B}" destId="{5ECCAFA6-C2AA-403B-A2B3-EFE1628840B3}" srcOrd="0" destOrd="0" presId="urn:microsoft.com/office/officeart/2005/8/layout/lProcess3"/>
    <dgm:cxn modelId="{22805E39-7675-4543-A147-675B77F685DB}" type="presParOf" srcId="{5ECCAFA6-C2AA-403B-A2B3-EFE1628840B3}" destId="{7FC33F16-79E2-4DAD-9390-A91A498EDA70}" srcOrd="0" destOrd="0" presId="urn:microsoft.com/office/officeart/2005/8/layout/lProcess3"/>
    <dgm:cxn modelId="{04553EDB-497A-409F-907D-0AA1BE248A23}" type="presParOf" srcId="{479C8861-F220-481B-9388-DE3102DBF16B}" destId="{B4EDDBAC-9C5F-4F5D-A954-168E6DE040DE}" srcOrd="1" destOrd="0" presId="urn:microsoft.com/office/officeart/2005/8/layout/lProcess3"/>
    <dgm:cxn modelId="{173CCE0E-A539-4291-A03F-8F0B6C77CD2F}" type="presParOf" srcId="{479C8861-F220-481B-9388-DE3102DBF16B}" destId="{B62E15EC-8C6C-4ECD-B82F-2FD383E09E01}" srcOrd="2" destOrd="0" presId="urn:microsoft.com/office/officeart/2005/8/layout/lProcess3"/>
    <dgm:cxn modelId="{F45259D9-61A5-41E3-98C5-E3D99D318DA6}" type="presParOf" srcId="{B62E15EC-8C6C-4ECD-B82F-2FD383E09E01}" destId="{980EEF05-9BCC-4485-9E19-09DFA558B392}" srcOrd="0" destOrd="0" presId="urn:microsoft.com/office/officeart/2005/8/layout/lProcess3"/>
    <dgm:cxn modelId="{5449E120-FE17-4ED1-96AC-FD11AAE55210}" type="presParOf" srcId="{479C8861-F220-481B-9388-DE3102DBF16B}" destId="{88C0B8E4-2C55-4459-B62E-2B256DBB3EEB}" srcOrd="3" destOrd="0" presId="urn:microsoft.com/office/officeart/2005/8/layout/lProcess3"/>
    <dgm:cxn modelId="{3DE5B2CA-0DC3-4759-808C-E1D6E1E3947E}" type="presParOf" srcId="{479C8861-F220-481B-9388-DE3102DBF16B}" destId="{BFD525BA-CA9C-46D4-957F-1146CA53C99E}" srcOrd="4" destOrd="0" presId="urn:microsoft.com/office/officeart/2005/8/layout/lProcess3"/>
    <dgm:cxn modelId="{5C87BFB9-EDFE-4532-AB9B-1BE7F1EF6F05}" type="presParOf" srcId="{BFD525BA-CA9C-46D4-957F-1146CA53C99E}" destId="{64C849D2-4FE7-4E73-B2AB-181ECE19738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B0EE36-CBAA-49B7-A947-F6B4BF964E93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83C6535-3607-4EFA-A612-DBDA9F7AAF70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.</a:t>
          </a:r>
          <a:endParaRPr lang="en-IN" dirty="0"/>
        </a:p>
      </dgm:t>
    </dgm:pt>
    <dgm:pt modelId="{9487400E-94B7-4871-AE23-CAA93504B2BD}" type="sibTrans" cxnId="{9E962C2D-D9B3-41AE-95AE-F1EA4771E91D}">
      <dgm:prSet/>
      <dgm:spPr/>
      <dgm:t>
        <a:bodyPr/>
        <a:lstStyle/>
        <a:p>
          <a:endParaRPr lang="en-IN"/>
        </a:p>
      </dgm:t>
    </dgm:pt>
    <dgm:pt modelId="{F0728677-CEDB-49FA-9E72-E786D45A2346}" type="parTrans" cxnId="{9E962C2D-D9B3-41AE-95AE-F1EA4771E91D}">
      <dgm:prSet/>
      <dgm:spPr/>
      <dgm:t>
        <a:bodyPr/>
        <a:lstStyle/>
        <a:p>
          <a:endParaRPr lang="en-IN"/>
        </a:p>
      </dgm:t>
    </dgm:pt>
    <dgm:pt modelId="{9A75548C-5352-4192-8D1C-3C543623ECA8}" type="pres">
      <dgm:prSet presAssocID="{99B0EE36-CBAA-49B7-A947-F6B4BF964E93}" presName="linearFlow" presStyleCnt="0">
        <dgm:presLayoutVars>
          <dgm:dir/>
          <dgm:resizeHandles val="exact"/>
        </dgm:presLayoutVars>
      </dgm:prSet>
      <dgm:spPr/>
    </dgm:pt>
    <dgm:pt modelId="{6FEDA80F-A734-4872-BB1A-061DB59E2D30}" type="pres">
      <dgm:prSet presAssocID="{683C6535-3607-4EFA-A612-DBDA9F7AAF70}" presName="node" presStyleLbl="node1" presStyleIdx="0" presStyleCnt="1" custLinFactNeighborX="5806" custLinFactNeighborY="-2259">
        <dgm:presLayoutVars>
          <dgm:bulletEnabled val="1"/>
        </dgm:presLayoutVars>
      </dgm:prSet>
      <dgm:spPr/>
    </dgm:pt>
  </dgm:ptLst>
  <dgm:cxnLst>
    <dgm:cxn modelId="{9E962C2D-D9B3-41AE-95AE-F1EA4771E91D}" srcId="{99B0EE36-CBAA-49B7-A947-F6B4BF964E93}" destId="{683C6535-3607-4EFA-A612-DBDA9F7AAF70}" srcOrd="0" destOrd="0" parTransId="{F0728677-CEDB-49FA-9E72-E786D45A2346}" sibTransId="{9487400E-94B7-4871-AE23-CAA93504B2BD}"/>
    <dgm:cxn modelId="{29E31936-58C7-48F2-9821-4BAFE682E4B5}" type="presOf" srcId="{683C6535-3607-4EFA-A612-DBDA9F7AAF70}" destId="{6FEDA80F-A734-4872-BB1A-061DB59E2D30}" srcOrd="0" destOrd="0" presId="urn:microsoft.com/office/officeart/2005/8/layout/equation1"/>
    <dgm:cxn modelId="{E8BABF87-FDFB-4BEB-A2FE-9197C9EEDF88}" type="presOf" srcId="{99B0EE36-CBAA-49B7-A947-F6B4BF964E93}" destId="{9A75548C-5352-4192-8D1C-3C543623ECA8}" srcOrd="0" destOrd="0" presId="urn:microsoft.com/office/officeart/2005/8/layout/equation1"/>
    <dgm:cxn modelId="{73AFA966-FD40-463A-84AB-272BC231E435}" type="presParOf" srcId="{9A75548C-5352-4192-8D1C-3C543623ECA8}" destId="{6FEDA80F-A734-4872-BB1A-061DB59E2D30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33F16-79E2-4DAD-9390-A91A498EDA70}">
      <dsp:nvSpPr>
        <dsp:cNvPr id="0" name=""/>
        <dsp:cNvSpPr/>
      </dsp:nvSpPr>
      <dsp:spPr>
        <a:xfrm>
          <a:off x="1987202" y="1815"/>
          <a:ext cx="3306080" cy="132243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17 Goals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169 Targets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231 Indicators (NIF)</a:t>
          </a:r>
        </a:p>
      </dsp:txBody>
      <dsp:txXfrm>
        <a:off x="2648418" y="1815"/>
        <a:ext cx="1983648" cy="1322432"/>
      </dsp:txXfrm>
    </dsp:sp>
    <dsp:sp modelId="{980EEF05-9BCC-4485-9E19-09DFA558B392}">
      <dsp:nvSpPr>
        <dsp:cNvPr id="0" name=""/>
        <dsp:cNvSpPr/>
      </dsp:nvSpPr>
      <dsp:spPr>
        <a:xfrm>
          <a:off x="1987202" y="1509388"/>
          <a:ext cx="3306080" cy="132243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17 Goals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75 Targets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118 Indicators</a:t>
          </a:r>
        </a:p>
      </dsp:txBody>
      <dsp:txXfrm>
        <a:off x="2648418" y="1509388"/>
        <a:ext cx="1983648" cy="1322432"/>
      </dsp:txXfrm>
    </dsp:sp>
    <dsp:sp modelId="{64C849D2-4FE7-4E73-B2AB-181ECE197383}">
      <dsp:nvSpPr>
        <dsp:cNvPr id="0" name=""/>
        <dsp:cNvSpPr/>
      </dsp:nvSpPr>
      <dsp:spPr>
        <a:xfrm>
          <a:off x="1987202" y="3016960"/>
          <a:ext cx="3306080" cy="132243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9 Themes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144 Targets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577 Indicators (LIF)</a:t>
          </a:r>
        </a:p>
      </dsp:txBody>
      <dsp:txXfrm>
        <a:off x="2648418" y="3016960"/>
        <a:ext cx="1983648" cy="1322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DA80F-A734-4872-BB1A-061DB59E2D30}">
      <dsp:nvSpPr>
        <dsp:cNvPr id="0" name=""/>
        <dsp:cNvSpPr/>
      </dsp:nvSpPr>
      <dsp:spPr>
        <a:xfrm>
          <a:off x="0" y="0"/>
          <a:ext cx="176943" cy="176943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 dirty="0"/>
            <a:t>.</a:t>
          </a:r>
          <a:endParaRPr lang="en-IN" sz="700" kern="1200" dirty="0"/>
        </a:p>
      </dsp:txBody>
      <dsp:txXfrm>
        <a:off x="25913" y="25913"/>
        <a:ext cx="125117" cy="125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64B24-B92F-4E75-A6F0-6322E76B07A6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877A9-651D-4FF1-8A32-4E5AAD0E4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1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877A9-651D-4FF1-8A32-4E5AAD0E48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0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877A9-651D-4FF1-8A32-4E5AAD0E48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44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all Gram Panchayats with low baseline will see that their efforts and incremental changes are being recognized and would be motivated to do more.</a:t>
            </a:r>
          </a:p>
          <a:p>
            <a:r>
              <a:rPr lang="en-US" dirty="0"/>
              <a:t>2. The second method gives the edge to the Gram Panchayats already at a high level of performance.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D77B-DDBB-4929-AE76-69C45E8AB4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4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all Gram Panchayats with low baseline will see that their efforts and incremental changes are being recognized and would be motivated to do more.</a:t>
            </a:r>
          </a:p>
          <a:p>
            <a:r>
              <a:rPr lang="en-US" dirty="0"/>
              <a:t>2. The second method gives the edge to the Gram Panchayats already at a high level of performance.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D77B-DDBB-4929-AE76-69C45E8AB47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97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877A9-651D-4FF1-8A32-4E5AAD0E483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4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877A9-651D-4FF1-8A32-4E5AAD0E483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3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B242-2F8A-4B2C-83E9-E12BCCCA62F0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57D-3E45-4ECE-B2D4-698A375E9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B242-2F8A-4B2C-83E9-E12BCCCA62F0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57D-3E45-4ECE-B2D4-698A375E9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6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B242-2F8A-4B2C-83E9-E12BCCCA62F0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57D-3E45-4ECE-B2D4-698A375E9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9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B242-2F8A-4B2C-83E9-E12BCCCA62F0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57D-3E45-4ECE-B2D4-698A375E9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1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B242-2F8A-4B2C-83E9-E12BCCCA62F0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57D-3E45-4ECE-B2D4-698A375E9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5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B242-2F8A-4B2C-83E9-E12BCCCA62F0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57D-3E45-4ECE-B2D4-698A375E9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1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B242-2F8A-4B2C-83E9-E12BCCCA62F0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57D-3E45-4ECE-B2D4-698A375E9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4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B242-2F8A-4B2C-83E9-E12BCCCA62F0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57D-3E45-4ECE-B2D4-698A375E9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7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B242-2F8A-4B2C-83E9-E12BCCCA62F0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57D-3E45-4ECE-B2D4-698A375E9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B242-2F8A-4B2C-83E9-E12BCCCA62F0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57D-3E45-4ECE-B2D4-698A375E9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7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B242-2F8A-4B2C-83E9-E12BCCCA62F0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E57D-3E45-4ECE-B2D4-698A375E9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1B242-2F8A-4B2C-83E9-E12BCCCA62F0}" type="datetimeFigureOut">
              <a:rPr lang="en-US" smtClean="0"/>
              <a:pPr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FE57D-3E45-4ECE-B2D4-698A375E9E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8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Jal%20Shakti.xlsx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Land%20Resources.xlsx" TargetMode="External"/><Relationship Id="rId7" Type="http://schemas.openxmlformats.org/officeDocument/2006/relationships/image" Target="../media/image15.png"/><Relationship Id="rId2" Type="http://schemas.openxmlformats.org/officeDocument/2006/relationships/hyperlink" Target="Panchayati%20Raj.xls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pdi.gov.in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pn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32912"/>
            <a:ext cx="3682708" cy="3603705"/>
            <a:chOff x="756457" y="1747059"/>
            <a:chExt cx="4389121" cy="4389120"/>
          </a:xfrm>
        </p:grpSpPr>
        <p:sp>
          <p:nvSpPr>
            <p:cNvPr id="7" name="Oval 6"/>
            <p:cNvSpPr/>
            <p:nvPr/>
          </p:nvSpPr>
          <p:spPr>
            <a:xfrm>
              <a:off x="756458" y="1747059"/>
              <a:ext cx="4389120" cy="43891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56457" y="2067895"/>
              <a:ext cx="4389120" cy="3875809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24020" y="5381906"/>
            <a:ext cx="7625915" cy="769441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i-IN" sz="3200" b="1" dirty="0">
                <a:solidFill>
                  <a:schemeClr val="bg1"/>
                </a:solidFill>
                <a:latin typeface="+mn-lt"/>
              </a:rPr>
              <a:t>कार्यान्वयन की रूपरेखा की समीक्षा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07EBC9-042F-4CEB-BF5B-06194DA098BC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980" b="26560"/>
          <a:stretch>
            <a:fillRect/>
          </a:stretch>
        </p:blipFill>
        <p:spPr>
          <a:xfrm>
            <a:off x="10936586" y="303933"/>
            <a:ext cx="1089313" cy="53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EC504-FE7F-AEDA-A630-2B6FBCEDA54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977503"/>
            <a:ext cx="1224020" cy="673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F60923-1BE0-8CCF-1DDC-5CAD4D07DB9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6849" y="276772"/>
            <a:ext cx="1072798" cy="5833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24020" y="4751300"/>
            <a:ext cx="7625915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i-IN" sz="3200" b="1" dirty="0">
                <a:solidFill>
                  <a:schemeClr val="bg1"/>
                </a:solidFill>
              </a:rPr>
              <a:t>पंचायत विकास सूचकांक</a:t>
            </a:r>
            <a:r>
              <a:rPr lang="en-US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 (PDI)</a:t>
            </a:r>
          </a:p>
        </p:txBody>
      </p:sp>
      <p:pic>
        <p:nvPicPr>
          <p:cNvPr id="13" name="Picture 2" descr="Govt of India Logo Vector 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7316" y="121986"/>
            <a:ext cx="951714" cy="147362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6F3B50-D952-AA7C-BCF7-CF842E97ECF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3878" y="3067451"/>
            <a:ext cx="3048121" cy="379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735B09-EC2E-40AC-15C6-825B8281D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020" y="6016310"/>
            <a:ext cx="7625915" cy="684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hi-IN" sz="2800" b="1" dirty="0">
                <a:solidFill>
                  <a:schemeClr val="bg1"/>
                </a:solidFill>
              </a:rPr>
              <a:t>श्रीनगर, 21 अगस्त 2023</a:t>
            </a:r>
            <a:endParaRPr lang="en-US" sz="2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97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ED2FA5-0CE3-6D93-3DEB-E7FB8463F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088742"/>
              </p:ext>
            </p:extLst>
          </p:nvPr>
        </p:nvGraphicFramePr>
        <p:xfrm>
          <a:off x="526474" y="1068024"/>
          <a:ext cx="11000508" cy="5233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205">
                  <a:extLst>
                    <a:ext uri="{9D8B030D-6E8A-4147-A177-3AD203B41FA5}">
                      <a16:colId xmlns:a16="http://schemas.microsoft.com/office/drawing/2014/main" val="2557284552"/>
                    </a:ext>
                  </a:extLst>
                </a:gridCol>
                <a:gridCol w="4004096">
                  <a:extLst>
                    <a:ext uri="{9D8B030D-6E8A-4147-A177-3AD203B41FA5}">
                      <a16:colId xmlns:a16="http://schemas.microsoft.com/office/drawing/2014/main" val="640834159"/>
                    </a:ext>
                  </a:extLst>
                </a:gridCol>
                <a:gridCol w="3170574">
                  <a:extLst>
                    <a:ext uri="{9D8B030D-6E8A-4147-A177-3AD203B41FA5}">
                      <a16:colId xmlns:a16="http://schemas.microsoft.com/office/drawing/2014/main" val="1228116743"/>
                    </a:ext>
                  </a:extLst>
                </a:gridCol>
                <a:gridCol w="1176763">
                  <a:extLst>
                    <a:ext uri="{9D8B030D-6E8A-4147-A177-3AD203B41FA5}">
                      <a16:colId xmlns:a16="http://schemas.microsoft.com/office/drawing/2014/main" val="3701713264"/>
                    </a:ext>
                  </a:extLst>
                </a:gridCol>
                <a:gridCol w="1176763">
                  <a:extLst>
                    <a:ext uri="{9D8B030D-6E8A-4147-A177-3AD203B41FA5}">
                      <a16:colId xmlns:a16="http://schemas.microsoft.com/office/drawing/2014/main" val="3740279069"/>
                    </a:ext>
                  </a:extLst>
                </a:gridCol>
                <a:gridCol w="817107">
                  <a:extLst>
                    <a:ext uri="{9D8B030D-6E8A-4147-A177-3AD203B41FA5}">
                      <a16:colId xmlns:a16="http://schemas.microsoft.com/office/drawing/2014/main" val="1519277693"/>
                    </a:ext>
                  </a:extLst>
                </a:gridCol>
              </a:tblGrid>
              <a:tr h="636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S. No.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i-IN" sz="2000" dirty="0"/>
                        <a:t>विषय</a:t>
                      </a:r>
                      <a:r>
                        <a:rPr lang="en-US" sz="2000" dirty="0"/>
                        <a:t> (</a:t>
                      </a:r>
                      <a:r>
                        <a:rPr lang="en-IN" sz="2000" dirty="0">
                          <a:effectLst/>
                        </a:rPr>
                        <a:t>Themes)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dirty="0"/>
                        <a:t>सतत विकास लक्ष्य</a:t>
                      </a:r>
                      <a:r>
                        <a:rPr lang="en-US" sz="2000" dirty="0"/>
                        <a:t> (</a:t>
                      </a:r>
                      <a:r>
                        <a:rPr lang="en-IN" sz="2000" dirty="0">
                          <a:effectLst/>
                        </a:rPr>
                        <a:t>SDGs)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Mangal"/>
                        </a:rPr>
                        <a:t>NIFs</a:t>
                      </a:r>
                      <a:endParaRPr lang="en-US" sz="20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2000" dirty="0"/>
                        <a:t>स्थानीय लक्ष्य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LIF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831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  1.  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hi-IN" sz="2000" b="1" dirty="0"/>
                        <a:t>गरीबी मुक्त एवं उन्नत आजीविका ग्राम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1,2,3,4,5,67,8,10,11,13,15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2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16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37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4886109"/>
                  </a:ext>
                </a:extLst>
              </a:tr>
              <a:tr h="33205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+mn-ea"/>
                          <a:cs typeface="Mangal" panose="02040503050203030202" pitchFamily="18" charset="0"/>
                        </a:rPr>
                        <a:t>2.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i-IN" sz="2000" b="1" dirty="0"/>
                        <a:t>स्वस्थ गांव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2 &amp; 3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2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en-US" sz="22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23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9860517"/>
                  </a:ext>
                </a:extLst>
              </a:tr>
              <a:tr h="33205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3.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+mn-ea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i-IN" sz="2000" b="1" dirty="0"/>
                        <a:t>बाल हितैषी पंचायत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1,2,3,4 &amp;5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2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70C0"/>
                          </a:solidFill>
                          <a:effectLst/>
                        </a:rPr>
                        <a:t>17</a:t>
                      </a:r>
                      <a:endParaRPr lang="en-US" sz="22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70C0"/>
                          </a:solidFill>
                          <a:effectLst/>
                        </a:rPr>
                        <a:t>85</a:t>
                      </a:r>
                      <a:endParaRPr lang="en-US" sz="22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8578244"/>
                  </a:ext>
                </a:extLst>
              </a:tr>
              <a:tr h="33205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4.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+mn-ea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i-IN" sz="2000" b="1" dirty="0"/>
                        <a:t>जल पर्याप्त पंचायत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6 &amp; 15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2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en-US" sz="22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30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303269"/>
                  </a:ext>
                </a:extLst>
              </a:tr>
              <a:tr h="33205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 5. 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+mn-ea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i-IN" sz="2000" b="1" dirty="0"/>
                        <a:t>स्वच्छ एवं हरित पंचायत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6,7,12,13,14,15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2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70C0"/>
                          </a:solidFill>
                          <a:effectLst/>
                        </a:rPr>
                        <a:t>13</a:t>
                      </a:r>
                      <a:endParaRPr lang="en-US" sz="22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41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7623743"/>
                  </a:ext>
                </a:extLst>
              </a:tr>
              <a:tr h="66872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6. 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+mn-ea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i-IN" sz="2000" b="1" dirty="0"/>
                        <a:t>आत्मनिर्भर बुनियादी ढांचे वाली पंचायतें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1,2,4,5,6,9,11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2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161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873589"/>
                  </a:ext>
                </a:extLst>
              </a:tr>
              <a:tr h="66872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7. 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+mn-ea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i-IN" sz="2000" b="1" dirty="0"/>
                        <a:t>सामाजिक रूप से न्यायपूर्ण एवं सामाजिक रूप से सुरक्षित पंचायत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1,2,5,10,16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sz="2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21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70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5828845"/>
                  </a:ext>
                </a:extLst>
              </a:tr>
              <a:tr h="33205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8. 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+mn-ea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i-IN" sz="2000" b="1" dirty="0"/>
                        <a:t>सुशासन पंचायत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16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Mangal"/>
                        </a:rPr>
                        <a:t>2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25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79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568146"/>
                  </a:ext>
                </a:extLst>
              </a:tr>
              <a:tr h="33205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9.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+mn-ea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i-IN" sz="2000" b="1" dirty="0"/>
                        <a:t>महिला</a:t>
                      </a:r>
                      <a:r>
                        <a:rPr lang="en-IN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hi-IN" sz="2000" b="1" dirty="0"/>
                        <a:t>हितैषी</a:t>
                      </a:r>
                      <a:r>
                        <a:rPr lang="en-US" sz="2000" b="1" dirty="0"/>
                        <a:t> </a:t>
                      </a:r>
                      <a:r>
                        <a:rPr lang="hi-IN" sz="2000" b="1" dirty="0"/>
                        <a:t>पंचायत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1,3,4,5 &amp; 8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Mangal"/>
                        </a:rPr>
                        <a:t>29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20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51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8779968"/>
                  </a:ext>
                </a:extLst>
              </a:tr>
              <a:tr h="332055">
                <a:tc>
                  <a:txBody>
                    <a:bodyPr/>
                    <a:lstStyle/>
                    <a:p>
                      <a:pPr marL="22860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>
                          <a:effectLst/>
                        </a:rPr>
                        <a:t> 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+mn-lt"/>
                          <a:ea typeface="Times New Roman"/>
                          <a:cs typeface="Arial" pitchFamily="34" charset="0"/>
                        </a:rPr>
                        <a:t>146</a:t>
                      </a:r>
                      <a:endParaRPr lang="en-US" sz="20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effectLst/>
                        </a:rPr>
                        <a:t>144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effectLst/>
                        </a:rPr>
                        <a:t>577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9251801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B150134-45D3-5A7F-463A-92A477FB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4" y="102078"/>
            <a:ext cx="11000508" cy="77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hi-IN" sz="3600" b="1" dirty="0">
                <a:solidFill>
                  <a:schemeClr val="tx1"/>
                </a:solidFill>
              </a:rPr>
              <a:t>थीम के अनुसार स्थानीय संकेतक</a:t>
            </a:r>
            <a:endParaRPr lang="en-US" sz="3600" b="1" u="sng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68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ED2FA5-0CE3-6D93-3DEB-E7FB8463FF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6474" y="1068024"/>
          <a:ext cx="11000508" cy="5563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5205">
                  <a:extLst>
                    <a:ext uri="{9D8B030D-6E8A-4147-A177-3AD203B41FA5}">
                      <a16:colId xmlns:a16="http://schemas.microsoft.com/office/drawing/2014/main" val="2557284552"/>
                    </a:ext>
                  </a:extLst>
                </a:gridCol>
                <a:gridCol w="4004096">
                  <a:extLst>
                    <a:ext uri="{9D8B030D-6E8A-4147-A177-3AD203B41FA5}">
                      <a16:colId xmlns:a16="http://schemas.microsoft.com/office/drawing/2014/main" val="640834159"/>
                    </a:ext>
                  </a:extLst>
                </a:gridCol>
                <a:gridCol w="3170574">
                  <a:extLst>
                    <a:ext uri="{9D8B030D-6E8A-4147-A177-3AD203B41FA5}">
                      <a16:colId xmlns:a16="http://schemas.microsoft.com/office/drawing/2014/main" val="1228116743"/>
                    </a:ext>
                  </a:extLst>
                </a:gridCol>
                <a:gridCol w="1176763">
                  <a:extLst>
                    <a:ext uri="{9D8B030D-6E8A-4147-A177-3AD203B41FA5}">
                      <a16:colId xmlns:a16="http://schemas.microsoft.com/office/drawing/2014/main" val="3701713264"/>
                    </a:ext>
                  </a:extLst>
                </a:gridCol>
                <a:gridCol w="1176763">
                  <a:extLst>
                    <a:ext uri="{9D8B030D-6E8A-4147-A177-3AD203B41FA5}">
                      <a16:colId xmlns:a16="http://schemas.microsoft.com/office/drawing/2014/main" val="3740279069"/>
                    </a:ext>
                  </a:extLst>
                </a:gridCol>
                <a:gridCol w="817107">
                  <a:extLst>
                    <a:ext uri="{9D8B030D-6E8A-4147-A177-3AD203B41FA5}">
                      <a16:colId xmlns:a16="http://schemas.microsoft.com/office/drawing/2014/main" val="1519277693"/>
                    </a:ext>
                  </a:extLst>
                </a:gridCol>
              </a:tblGrid>
              <a:tr h="6366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S. No.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000" dirty="0">
                          <a:effectLst/>
                        </a:rPr>
                        <a:t>Themes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SDGs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Times New Roman"/>
                          <a:cs typeface="Mangal"/>
                        </a:rPr>
                        <a:t>NIFs</a:t>
                      </a:r>
                      <a:endParaRPr lang="en-US" sz="2000" dirty="0"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Local Targets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LIF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831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  1.  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IN" sz="2200" b="1" dirty="0">
                          <a:solidFill>
                            <a:schemeClr val="tx1"/>
                          </a:solidFill>
                          <a:effectLst/>
                        </a:rPr>
                        <a:t>Poverty Free and Enhanced Livelihood Village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1,2,3,4,5,67,8,10,11,13,15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en-US" sz="2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16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37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4886109"/>
                  </a:ext>
                </a:extLst>
              </a:tr>
              <a:tr h="33205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+mn-ea"/>
                          <a:cs typeface="Mangal" panose="02040503050203030202" pitchFamily="18" charset="0"/>
                        </a:rPr>
                        <a:t>2.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200" b="1" dirty="0">
                          <a:solidFill>
                            <a:schemeClr val="tx1"/>
                          </a:solidFill>
                          <a:effectLst/>
                        </a:rPr>
                        <a:t>Healthy Village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2 &amp; 3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2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en-US" sz="22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23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9860517"/>
                  </a:ext>
                </a:extLst>
              </a:tr>
              <a:tr h="33205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3.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+mn-ea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200" b="1" dirty="0">
                          <a:solidFill>
                            <a:schemeClr val="tx1"/>
                          </a:solidFill>
                          <a:effectLst/>
                        </a:rPr>
                        <a:t>Child Friendly Panchayat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1,2,3,4 &amp;5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n-US" sz="2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70C0"/>
                          </a:solidFill>
                          <a:effectLst/>
                        </a:rPr>
                        <a:t>17</a:t>
                      </a:r>
                      <a:endParaRPr lang="en-US" sz="22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70C0"/>
                          </a:solidFill>
                          <a:effectLst/>
                        </a:rPr>
                        <a:t>85</a:t>
                      </a:r>
                      <a:endParaRPr lang="en-US" sz="22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8578244"/>
                  </a:ext>
                </a:extLst>
              </a:tr>
              <a:tr h="33205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4.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+mn-ea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200" b="1" dirty="0">
                          <a:solidFill>
                            <a:schemeClr val="tx1"/>
                          </a:solidFill>
                          <a:effectLst/>
                        </a:rPr>
                        <a:t>Water Sufficient Panchayat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6 &amp; 15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2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en-US" sz="22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30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303269"/>
                  </a:ext>
                </a:extLst>
              </a:tr>
              <a:tr h="33205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 5. 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+mn-ea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200" b="1" dirty="0">
                          <a:solidFill>
                            <a:schemeClr val="tx1"/>
                          </a:solidFill>
                          <a:effectLst/>
                        </a:rPr>
                        <a:t>Clean and Green Panchayat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6,7,12,13,14,15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2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rgbClr val="0070C0"/>
                          </a:solidFill>
                          <a:effectLst/>
                        </a:rPr>
                        <a:t>13</a:t>
                      </a:r>
                      <a:endParaRPr lang="en-US" sz="2200" b="1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41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7623743"/>
                  </a:ext>
                </a:extLst>
              </a:tr>
              <a:tr h="66872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6. 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+mn-ea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200" b="1" dirty="0">
                          <a:solidFill>
                            <a:schemeClr val="tx1"/>
                          </a:solidFill>
                          <a:effectLst/>
                        </a:rPr>
                        <a:t>Panchayats with Self Sufficient Infrastructure 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1,2,4,5,6,9,11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2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11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161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873589"/>
                  </a:ext>
                </a:extLst>
              </a:tr>
              <a:tr h="66872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7. 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+mn-ea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200" b="1" dirty="0">
                          <a:solidFill>
                            <a:schemeClr val="tx1"/>
                          </a:solidFill>
                          <a:effectLst/>
                        </a:rPr>
                        <a:t>Socially Just and Socially Secured Panchayat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1,2,5,10,16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US" sz="2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21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70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5828845"/>
                  </a:ext>
                </a:extLst>
              </a:tr>
              <a:tr h="33205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8. 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+mn-ea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200" b="1" dirty="0">
                          <a:solidFill>
                            <a:schemeClr val="tx1"/>
                          </a:solidFill>
                          <a:effectLst/>
                        </a:rPr>
                        <a:t>Good Governance Panchayats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16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Mangal"/>
                        </a:rPr>
                        <a:t>2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25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79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568146"/>
                  </a:ext>
                </a:extLst>
              </a:tr>
              <a:tr h="33205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9.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+mn-ea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200" b="1" dirty="0">
                          <a:solidFill>
                            <a:schemeClr val="tx1"/>
                          </a:solidFill>
                          <a:effectLst/>
                        </a:rPr>
                        <a:t>Women friendly 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1,3,4,5 &amp; 8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latin typeface="+mn-lt"/>
                          <a:ea typeface="Times New Roman"/>
                          <a:cs typeface="Mangal"/>
                        </a:rPr>
                        <a:t>29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+mn-lt"/>
                        <a:ea typeface="Times New Roman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20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solidFill>
                            <a:srgbClr val="0070C0"/>
                          </a:solidFill>
                          <a:effectLst/>
                        </a:rPr>
                        <a:t>51</a:t>
                      </a:r>
                      <a:endParaRPr lang="en-US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8779968"/>
                  </a:ext>
                </a:extLst>
              </a:tr>
              <a:tr h="332055">
                <a:tc>
                  <a:txBody>
                    <a:bodyPr/>
                    <a:lstStyle/>
                    <a:p>
                      <a:pPr marL="22860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IN" sz="2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>
                          <a:effectLst/>
                        </a:rPr>
                        <a:t> </a:t>
                      </a:r>
                      <a:endParaRPr lang="en-US" sz="2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+mn-lt"/>
                          <a:ea typeface="Times New Roman"/>
                          <a:cs typeface="Arial" pitchFamily="34" charset="0"/>
                        </a:rPr>
                        <a:t>146</a:t>
                      </a:r>
                      <a:endParaRPr lang="en-US" sz="2000" b="1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effectLst/>
                        </a:rPr>
                        <a:t>144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200" b="1" dirty="0">
                          <a:effectLst/>
                        </a:rPr>
                        <a:t>577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9251801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B150134-45D3-5A7F-463A-92A477FB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4" y="102078"/>
            <a:ext cx="11000508" cy="774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3200" b="1" u="sng" dirty="0">
                <a:solidFill>
                  <a:schemeClr val="tx1"/>
                </a:solidFill>
                <a:latin typeface="Arial Black" pitchFamily="34" charset="0"/>
              </a:rPr>
              <a:t>Theme wise Local Indicators </a:t>
            </a:r>
            <a:endParaRPr lang="en-US" sz="3200" b="1" u="sng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8;p38">
            <a:extLst>
              <a:ext uri="{FF2B5EF4-FFF2-40B4-BE49-F238E27FC236}">
                <a16:creationId xmlns:a16="http://schemas.microsoft.com/office/drawing/2014/main" id="{9E473405-EA7D-9519-F783-79C4C448F90D}"/>
              </a:ext>
            </a:extLst>
          </p:cNvPr>
          <p:cNvSpPr txBox="1"/>
          <p:nvPr/>
        </p:nvSpPr>
        <p:spPr>
          <a:xfrm>
            <a:off x="884574" y="1853500"/>
            <a:ext cx="1661401" cy="112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200" b="1" dirty="0"/>
              <a:t>स्थानीय संकेतक ढांचा</a:t>
            </a:r>
            <a:endParaRPr sz="2200" b="1" dirty="0">
              <a:solidFill>
                <a:schemeClr val="dk1"/>
              </a:solidFill>
              <a:latin typeface="Arial Black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3" name="Google Shape;616;p38">
            <a:extLst>
              <a:ext uri="{FF2B5EF4-FFF2-40B4-BE49-F238E27FC236}">
                <a16:creationId xmlns:a16="http://schemas.microsoft.com/office/drawing/2014/main" id="{A80CFFB9-A1C4-B693-A55F-2BA0586DDD4A}"/>
              </a:ext>
            </a:extLst>
          </p:cNvPr>
          <p:cNvSpPr/>
          <p:nvPr/>
        </p:nvSpPr>
        <p:spPr>
          <a:xfrm>
            <a:off x="979736" y="3168000"/>
            <a:ext cx="1335000" cy="2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Black" pitchFamily="34" charset="0"/>
            </a:endParaRPr>
          </a:p>
        </p:txBody>
      </p:sp>
      <p:sp>
        <p:nvSpPr>
          <p:cNvPr id="4" name="Google Shape;615;p38">
            <a:extLst>
              <a:ext uri="{FF2B5EF4-FFF2-40B4-BE49-F238E27FC236}">
                <a16:creationId xmlns:a16="http://schemas.microsoft.com/office/drawing/2014/main" id="{100EF5C1-8B1F-AE8A-3F04-2DE177E63A78}"/>
              </a:ext>
            </a:extLst>
          </p:cNvPr>
          <p:cNvSpPr txBox="1"/>
          <p:nvPr/>
        </p:nvSpPr>
        <p:spPr>
          <a:xfrm>
            <a:off x="1199186" y="3984502"/>
            <a:ext cx="8961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Arial Black" pitchFamily="34" charset="0"/>
                <a:ea typeface="Bebas Neue"/>
                <a:cs typeface="Bebas Neue"/>
                <a:sym typeface="Bebas Neue"/>
              </a:rPr>
              <a:t>577</a:t>
            </a:r>
            <a:endParaRPr dirty="0">
              <a:solidFill>
                <a:schemeClr val="accent1"/>
              </a:solidFill>
              <a:latin typeface="Arial Black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5" name="Google Shape;618;p38">
            <a:extLst>
              <a:ext uri="{FF2B5EF4-FFF2-40B4-BE49-F238E27FC236}">
                <a16:creationId xmlns:a16="http://schemas.microsoft.com/office/drawing/2014/main" id="{B18DA302-ECA9-6067-66B1-370D5683D4A0}"/>
              </a:ext>
            </a:extLst>
          </p:cNvPr>
          <p:cNvSpPr txBox="1"/>
          <p:nvPr/>
        </p:nvSpPr>
        <p:spPr>
          <a:xfrm>
            <a:off x="2739835" y="1853500"/>
            <a:ext cx="1661401" cy="112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200" b="1" dirty="0"/>
              <a:t>सामान्य संकेतक</a:t>
            </a:r>
            <a:endParaRPr sz="2200" b="1" dirty="0">
              <a:solidFill>
                <a:schemeClr val="dk1"/>
              </a:solidFill>
              <a:latin typeface="Arial Black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6" name="Google Shape;616;p38">
            <a:extLst>
              <a:ext uri="{FF2B5EF4-FFF2-40B4-BE49-F238E27FC236}">
                <a16:creationId xmlns:a16="http://schemas.microsoft.com/office/drawing/2014/main" id="{D85A6331-CC04-0DB3-5160-D17F86A5069D}"/>
              </a:ext>
            </a:extLst>
          </p:cNvPr>
          <p:cNvSpPr/>
          <p:nvPr/>
        </p:nvSpPr>
        <p:spPr>
          <a:xfrm>
            <a:off x="2903036" y="3136112"/>
            <a:ext cx="1335000" cy="2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Black" pitchFamily="34" charset="0"/>
            </a:endParaRPr>
          </a:p>
        </p:txBody>
      </p:sp>
      <p:sp>
        <p:nvSpPr>
          <p:cNvPr id="7" name="Google Shape;615;p38">
            <a:extLst>
              <a:ext uri="{FF2B5EF4-FFF2-40B4-BE49-F238E27FC236}">
                <a16:creationId xmlns:a16="http://schemas.microsoft.com/office/drawing/2014/main" id="{04CAAAAC-6CCC-803D-206B-FF44F86024B3}"/>
              </a:ext>
            </a:extLst>
          </p:cNvPr>
          <p:cNvSpPr txBox="1"/>
          <p:nvPr/>
        </p:nvSpPr>
        <p:spPr>
          <a:xfrm>
            <a:off x="2992127" y="3974165"/>
            <a:ext cx="8961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Arial Black" pitchFamily="34" charset="0"/>
                <a:ea typeface="Bebas Neue"/>
                <a:cs typeface="Bebas Neue"/>
                <a:sym typeface="Bebas Neue"/>
              </a:rPr>
              <a:t>444</a:t>
            </a:r>
            <a:endParaRPr dirty="0">
              <a:solidFill>
                <a:schemeClr val="accent1"/>
              </a:solidFill>
              <a:latin typeface="Arial Black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8" name="Google Shape;618;p38">
            <a:extLst>
              <a:ext uri="{FF2B5EF4-FFF2-40B4-BE49-F238E27FC236}">
                <a16:creationId xmlns:a16="http://schemas.microsoft.com/office/drawing/2014/main" id="{313C3F27-15DE-B80B-1062-7504EBF43B24}"/>
              </a:ext>
            </a:extLst>
          </p:cNvPr>
          <p:cNvSpPr txBox="1"/>
          <p:nvPr/>
        </p:nvSpPr>
        <p:spPr>
          <a:xfrm>
            <a:off x="4595096" y="1833376"/>
            <a:ext cx="1661401" cy="112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hi-IN" sz="2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विशिष्ट संकेतक</a:t>
            </a:r>
          </a:p>
        </p:txBody>
      </p:sp>
      <p:sp>
        <p:nvSpPr>
          <p:cNvPr id="9" name="Google Shape;616;p38">
            <a:extLst>
              <a:ext uri="{FF2B5EF4-FFF2-40B4-BE49-F238E27FC236}">
                <a16:creationId xmlns:a16="http://schemas.microsoft.com/office/drawing/2014/main" id="{52881875-37FA-D383-EF38-5C424DC4BDBC}"/>
              </a:ext>
            </a:extLst>
          </p:cNvPr>
          <p:cNvSpPr/>
          <p:nvPr/>
        </p:nvSpPr>
        <p:spPr>
          <a:xfrm>
            <a:off x="4826336" y="3103712"/>
            <a:ext cx="1335000" cy="2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Black" pitchFamily="34" charset="0"/>
            </a:endParaRPr>
          </a:p>
        </p:txBody>
      </p:sp>
      <p:sp>
        <p:nvSpPr>
          <p:cNvPr id="10" name="Google Shape;615;p38">
            <a:extLst>
              <a:ext uri="{FF2B5EF4-FFF2-40B4-BE49-F238E27FC236}">
                <a16:creationId xmlns:a16="http://schemas.microsoft.com/office/drawing/2014/main" id="{31833AF9-FA15-2E39-69C4-FE4635279D95}"/>
              </a:ext>
            </a:extLst>
          </p:cNvPr>
          <p:cNvSpPr txBox="1"/>
          <p:nvPr/>
        </p:nvSpPr>
        <p:spPr>
          <a:xfrm>
            <a:off x="4944097" y="4036673"/>
            <a:ext cx="896100" cy="48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Arial Black" pitchFamily="34" charset="0"/>
                <a:ea typeface="Bebas Neue"/>
                <a:cs typeface="Bebas Neue"/>
                <a:sym typeface="Bebas Neue"/>
              </a:rPr>
              <a:t>133</a:t>
            </a:r>
            <a:endParaRPr dirty="0">
              <a:solidFill>
                <a:schemeClr val="accent1"/>
              </a:solidFill>
              <a:latin typeface="Arial Black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11" name="Google Shape;618;p38">
            <a:extLst>
              <a:ext uri="{FF2B5EF4-FFF2-40B4-BE49-F238E27FC236}">
                <a16:creationId xmlns:a16="http://schemas.microsoft.com/office/drawing/2014/main" id="{F9F7EF6F-3F1D-14E9-17BC-AED3D76B8641}"/>
              </a:ext>
            </a:extLst>
          </p:cNvPr>
          <p:cNvSpPr txBox="1"/>
          <p:nvPr/>
        </p:nvSpPr>
        <p:spPr>
          <a:xfrm>
            <a:off x="6450357" y="1934182"/>
            <a:ext cx="1661401" cy="102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200" b="1" dirty="0"/>
              <a:t>दोहराए</a:t>
            </a:r>
            <a:endParaRPr lang="en-US" sz="2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संकेतक</a:t>
            </a:r>
            <a:endParaRPr sz="2200" b="1" dirty="0">
              <a:solidFill>
                <a:schemeClr val="dk1"/>
              </a:solidFill>
              <a:latin typeface="Arial Black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2" name="Google Shape;616;p38">
            <a:extLst>
              <a:ext uri="{FF2B5EF4-FFF2-40B4-BE49-F238E27FC236}">
                <a16:creationId xmlns:a16="http://schemas.microsoft.com/office/drawing/2014/main" id="{CB2A06DC-46DE-5B7C-A555-3BCD45F3281C}"/>
              </a:ext>
            </a:extLst>
          </p:cNvPr>
          <p:cNvSpPr/>
          <p:nvPr/>
        </p:nvSpPr>
        <p:spPr>
          <a:xfrm>
            <a:off x="6715741" y="3050947"/>
            <a:ext cx="1335000" cy="2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Black" pitchFamily="34" charset="0"/>
            </a:endParaRPr>
          </a:p>
        </p:txBody>
      </p:sp>
      <p:sp>
        <p:nvSpPr>
          <p:cNvPr id="13" name="Google Shape;615;p38">
            <a:extLst>
              <a:ext uri="{FF2B5EF4-FFF2-40B4-BE49-F238E27FC236}">
                <a16:creationId xmlns:a16="http://schemas.microsoft.com/office/drawing/2014/main" id="{0123E95C-C847-A1BF-DEA5-D89DE603F867}"/>
              </a:ext>
            </a:extLst>
          </p:cNvPr>
          <p:cNvSpPr txBox="1"/>
          <p:nvPr/>
        </p:nvSpPr>
        <p:spPr>
          <a:xfrm>
            <a:off x="6963365" y="4036673"/>
            <a:ext cx="896100" cy="48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Arial Black" pitchFamily="34" charset="0"/>
                <a:ea typeface="Bebas Neue"/>
                <a:cs typeface="Bebas Neue"/>
                <a:sym typeface="Bebas Neue"/>
              </a:rPr>
              <a:t>66</a:t>
            </a:r>
            <a:endParaRPr dirty="0">
              <a:solidFill>
                <a:schemeClr val="accent1"/>
              </a:solidFill>
              <a:latin typeface="Arial Black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14" name="Google Shape;618;p38">
            <a:extLst>
              <a:ext uri="{FF2B5EF4-FFF2-40B4-BE49-F238E27FC236}">
                <a16:creationId xmlns:a16="http://schemas.microsoft.com/office/drawing/2014/main" id="{9C62B65F-CE09-11DB-E3BF-F6CCE64AE491}"/>
              </a:ext>
            </a:extLst>
          </p:cNvPr>
          <p:cNvSpPr txBox="1"/>
          <p:nvPr/>
        </p:nvSpPr>
        <p:spPr>
          <a:xfrm>
            <a:off x="8305618" y="1903903"/>
            <a:ext cx="1661401" cy="102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200" b="1" dirty="0"/>
              <a:t>अद्वितीय संकेतक</a:t>
            </a:r>
            <a:endParaRPr sz="2200" b="1" dirty="0">
              <a:solidFill>
                <a:schemeClr val="dk1"/>
              </a:solidFill>
              <a:latin typeface="Arial Black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5" name="Google Shape;616;p38">
            <a:extLst>
              <a:ext uri="{FF2B5EF4-FFF2-40B4-BE49-F238E27FC236}">
                <a16:creationId xmlns:a16="http://schemas.microsoft.com/office/drawing/2014/main" id="{15F5B375-36DC-188D-82BE-C01005044814}"/>
              </a:ext>
            </a:extLst>
          </p:cNvPr>
          <p:cNvSpPr/>
          <p:nvPr/>
        </p:nvSpPr>
        <p:spPr>
          <a:xfrm>
            <a:off x="10306598" y="3050435"/>
            <a:ext cx="1335000" cy="2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Black" pitchFamily="34" charset="0"/>
            </a:endParaRPr>
          </a:p>
        </p:txBody>
      </p:sp>
      <p:sp>
        <p:nvSpPr>
          <p:cNvPr id="16" name="Google Shape;615;p38">
            <a:extLst>
              <a:ext uri="{FF2B5EF4-FFF2-40B4-BE49-F238E27FC236}">
                <a16:creationId xmlns:a16="http://schemas.microsoft.com/office/drawing/2014/main" id="{D49270A4-FF27-B0A3-D359-007A250FB4ED}"/>
              </a:ext>
            </a:extLst>
          </p:cNvPr>
          <p:cNvSpPr txBox="1"/>
          <p:nvPr/>
        </p:nvSpPr>
        <p:spPr>
          <a:xfrm>
            <a:off x="8851469" y="3974165"/>
            <a:ext cx="896100" cy="48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Arial Black" pitchFamily="34" charset="0"/>
                <a:ea typeface="Bebas Neue"/>
                <a:cs typeface="Bebas Neue"/>
                <a:sym typeface="Bebas Neue"/>
              </a:rPr>
              <a:t>496</a:t>
            </a:r>
            <a:endParaRPr dirty="0">
              <a:solidFill>
                <a:schemeClr val="accent1"/>
              </a:solidFill>
              <a:latin typeface="Arial Black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17" name="Google Shape;618;p38">
            <a:extLst>
              <a:ext uri="{FF2B5EF4-FFF2-40B4-BE49-F238E27FC236}">
                <a16:creationId xmlns:a16="http://schemas.microsoft.com/office/drawing/2014/main" id="{1663645F-C4B1-41B7-0469-259ACDBC2D85}"/>
              </a:ext>
            </a:extLst>
          </p:cNvPr>
          <p:cNvSpPr txBox="1"/>
          <p:nvPr/>
        </p:nvSpPr>
        <p:spPr>
          <a:xfrm>
            <a:off x="9967019" y="1876558"/>
            <a:ext cx="1661401" cy="102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200" b="1" dirty="0"/>
              <a:t>अद्वितीय डेटा बिंदु</a:t>
            </a:r>
            <a:endParaRPr sz="2200" b="1" dirty="0">
              <a:solidFill>
                <a:schemeClr val="dk1"/>
              </a:solidFill>
              <a:latin typeface="Arial Black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8" name="Google Shape;616;p38">
            <a:extLst>
              <a:ext uri="{FF2B5EF4-FFF2-40B4-BE49-F238E27FC236}">
                <a16:creationId xmlns:a16="http://schemas.microsoft.com/office/drawing/2014/main" id="{C425DDBB-92B8-EAE9-5396-CB11A48F709D}"/>
              </a:ext>
            </a:extLst>
          </p:cNvPr>
          <p:cNvSpPr/>
          <p:nvPr/>
        </p:nvSpPr>
        <p:spPr>
          <a:xfrm>
            <a:off x="8632019" y="3037500"/>
            <a:ext cx="1335000" cy="2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Black" pitchFamily="34" charset="0"/>
            </a:endParaRPr>
          </a:p>
        </p:txBody>
      </p:sp>
      <p:sp>
        <p:nvSpPr>
          <p:cNvPr id="19" name="Google Shape;615;p38">
            <a:extLst>
              <a:ext uri="{FF2B5EF4-FFF2-40B4-BE49-F238E27FC236}">
                <a16:creationId xmlns:a16="http://schemas.microsoft.com/office/drawing/2014/main" id="{D2458287-95A9-A251-0AD1-6992A0B2B494}"/>
              </a:ext>
            </a:extLst>
          </p:cNvPr>
          <p:cNvSpPr txBox="1"/>
          <p:nvPr/>
        </p:nvSpPr>
        <p:spPr>
          <a:xfrm>
            <a:off x="10413171" y="3984502"/>
            <a:ext cx="896100" cy="48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Arial Black" pitchFamily="34" charset="0"/>
                <a:ea typeface="Bebas Neue"/>
                <a:cs typeface="Bebas Neue"/>
                <a:sym typeface="Bebas Neue"/>
              </a:rPr>
              <a:t>631</a:t>
            </a:r>
            <a:endParaRPr dirty="0">
              <a:solidFill>
                <a:schemeClr val="accent1"/>
              </a:solidFill>
              <a:latin typeface="Arial Black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20" name="Google Shape;603;p38">
            <a:extLst>
              <a:ext uri="{FF2B5EF4-FFF2-40B4-BE49-F238E27FC236}">
                <a16:creationId xmlns:a16="http://schemas.microsoft.com/office/drawing/2014/main" id="{D35B0F34-B964-2E9A-5DAE-579E58856C5A}"/>
              </a:ext>
            </a:extLst>
          </p:cNvPr>
          <p:cNvSpPr txBox="1">
            <a:spLocks/>
          </p:cNvSpPr>
          <p:nvPr/>
        </p:nvSpPr>
        <p:spPr>
          <a:xfrm>
            <a:off x="1" y="302582"/>
            <a:ext cx="12191999" cy="4307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hi-IN" sz="4000" b="1" dirty="0"/>
              <a:t>स्थानीय संकेतक ढांचे का वास्तुरूप</a:t>
            </a:r>
            <a:endParaRPr lang="en-IN" sz="4000" b="1" dirty="0">
              <a:latin typeface="Arial Black" pitchFamily="34" charset="0"/>
            </a:endParaRPr>
          </a:p>
        </p:txBody>
      </p:sp>
      <p:cxnSp>
        <p:nvCxnSpPr>
          <p:cNvPr id="21" name="Google Shape;625;p38">
            <a:extLst>
              <a:ext uri="{FF2B5EF4-FFF2-40B4-BE49-F238E27FC236}">
                <a16:creationId xmlns:a16="http://schemas.microsoft.com/office/drawing/2014/main" id="{59BCC657-235C-50DD-4D9C-AE7DE18E1679}"/>
              </a:ext>
            </a:extLst>
          </p:cNvPr>
          <p:cNvCxnSpPr/>
          <p:nvPr/>
        </p:nvCxnSpPr>
        <p:spPr>
          <a:xfrm rot="10800000">
            <a:off x="1715274" y="5632376"/>
            <a:ext cx="2135100" cy="2820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22" name="Google Shape;611;p38">
            <a:extLst>
              <a:ext uri="{FF2B5EF4-FFF2-40B4-BE49-F238E27FC236}">
                <a16:creationId xmlns:a16="http://schemas.microsoft.com/office/drawing/2014/main" id="{43C1BF6C-8678-390C-F6A4-9B3438E80964}"/>
              </a:ext>
            </a:extLst>
          </p:cNvPr>
          <p:cNvSpPr txBox="1"/>
          <p:nvPr/>
        </p:nvSpPr>
        <p:spPr>
          <a:xfrm>
            <a:off x="3570535" y="5632376"/>
            <a:ext cx="561213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dirty="0"/>
              <a:t>पंचायत विकास सूचकांक</a:t>
            </a:r>
            <a:r>
              <a:rPr lang="en-US" sz="3200" b="1" dirty="0"/>
              <a:t> </a:t>
            </a:r>
            <a:r>
              <a:rPr lang="en-US" sz="3200" dirty="0"/>
              <a:t>(</a:t>
            </a:r>
            <a:r>
              <a:rPr lang="en" sz="3200" dirty="0">
                <a:latin typeface="Arial Black" pitchFamily="34" charset="0"/>
                <a:ea typeface="Bebas Neue"/>
                <a:cs typeface="Bebas Neue"/>
                <a:sym typeface="Bebas Neue"/>
              </a:rPr>
              <a:t>PDI)</a:t>
            </a:r>
            <a:endParaRPr sz="3200" dirty="0">
              <a:latin typeface="Arial Black" pitchFamily="34" charset="0"/>
              <a:ea typeface="Bebas Neue"/>
              <a:cs typeface="Bebas Neue"/>
              <a:sym typeface="Bebas Neue"/>
            </a:endParaRPr>
          </a:p>
        </p:txBody>
      </p:sp>
      <p:cxnSp>
        <p:nvCxnSpPr>
          <p:cNvPr id="23" name="Google Shape;612;p38">
            <a:extLst>
              <a:ext uri="{FF2B5EF4-FFF2-40B4-BE49-F238E27FC236}">
                <a16:creationId xmlns:a16="http://schemas.microsoft.com/office/drawing/2014/main" id="{4BA716D9-4B30-175D-7C7F-BFA1AF2FA8DF}"/>
              </a:ext>
            </a:extLst>
          </p:cNvPr>
          <p:cNvCxnSpPr/>
          <p:nvPr/>
        </p:nvCxnSpPr>
        <p:spPr>
          <a:xfrm rot="10800000" flipH="1">
            <a:off x="9136318" y="5417660"/>
            <a:ext cx="2142000" cy="2820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1CA61AF-0A89-0206-0F44-F54C64B12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9660"/>
            <a:ext cx="1152244" cy="1158340"/>
          </a:xfrm>
          <a:prstGeom prst="rect">
            <a:avLst/>
          </a:prstGeom>
        </p:spPr>
      </p:pic>
      <p:pic>
        <p:nvPicPr>
          <p:cNvPr id="21506" name="Picture 2" descr="Icon Maker: Create an Icon Logo Design for Free!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210" y="827261"/>
            <a:ext cx="1073967" cy="1073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385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8;p38">
            <a:extLst>
              <a:ext uri="{FF2B5EF4-FFF2-40B4-BE49-F238E27FC236}">
                <a16:creationId xmlns:a16="http://schemas.microsoft.com/office/drawing/2014/main" id="{9E473405-EA7D-9519-F783-79C4C448F90D}"/>
              </a:ext>
            </a:extLst>
          </p:cNvPr>
          <p:cNvSpPr txBox="1"/>
          <p:nvPr/>
        </p:nvSpPr>
        <p:spPr>
          <a:xfrm>
            <a:off x="884574" y="1853500"/>
            <a:ext cx="1661401" cy="112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 Black" pitchFamily="34" charset="0"/>
                <a:ea typeface="Lato"/>
                <a:cs typeface="Lato"/>
                <a:sym typeface="Lato"/>
              </a:rPr>
              <a:t>Local Indicator Framework </a:t>
            </a:r>
            <a:endParaRPr dirty="0">
              <a:solidFill>
                <a:schemeClr val="dk1"/>
              </a:solidFill>
              <a:latin typeface="Arial Black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3" name="Google Shape;616;p38">
            <a:extLst>
              <a:ext uri="{FF2B5EF4-FFF2-40B4-BE49-F238E27FC236}">
                <a16:creationId xmlns:a16="http://schemas.microsoft.com/office/drawing/2014/main" id="{A80CFFB9-A1C4-B693-A55F-2BA0586DDD4A}"/>
              </a:ext>
            </a:extLst>
          </p:cNvPr>
          <p:cNvSpPr/>
          <p:nvPr/>
        </p:nvSpPr>
        <p:spPr>
          <a:xfrm>
            <a:off x="979736" y="3168000"/>
            <a:ext cx="1335000" cy="2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Black" pitchFamily="34" charset="0"/>
            </a:endParaRPr>
          </a:p>
        </p:txBody>
      </p:sp>
      <p:sp>
        <p:nvSpPr>
          <p:cNvPr id="4" name="Google Shape;615;p38">
            <a:extLst>
              <a:ext uri="{FF2B5EF4-FFF2-40B4-BE49-F238E27FC236}">
                <a16:creationId xmlns:a16="http://schemas.microsoft.com/office/drawing/2014/main" id="{100EF5C1-8B1F-AE8A-3F04-2DE177E63A78}"/>
              </a:ext>
            </a:extLst>
          </p:cNvPr>
          <p:cNvSpPr txBox="1"/>
          <p:nvPr/>
        </p:nvSpPr>
        <p:spPr>
          <a:xfrm>
            <a:off x="1199186" y="3984502"/>
            <a:ext cx="8961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Arial Black" pitchFamily="34" charset="0"/>
                <a:ea typeface="Bebas Neue"/>
                <a:cs typeface="Bebas Neue"/>
                <a:sym typeface="Bebas Neue"/>
              </a:rPr>
              <a:t>577</a:t>
            </a:r>
            <a:endParaRPr dirty="0">
              <a:solidFill>
                <a:schemeClr val="accent1"/>
              </a:solidFill>
              <a:latin typeface="Arial Black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5" name="Google Shape;618;p38">
            <a:extLst>
              <a:ext uri="{FF2B5EF4-FFF2-40B4-BE49-F238E27FC236}">
                <a16:creationId xmlns:a16="http://schemas.microsoft.com/office/drawing/2014/main" id="{B18DA302-ECA9-6067-66B1-370D5683D4A0}"/>
              </a:ext>
            </a:extLst>
          </p:cNvPr>
          <p:cNvSpPr txBox="1"/>
          <p:nvPr/>
        </p:nvSpPr>
        <p:spPr>
          <a:xfrm>
            <a:off x="2739835" y="1853500"/>
            <a:ext cx="1661401" cy="112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 Black" pitchFamily="34" charset="0"/>
                <a:ea typeface="Lato"/>
                <a:cs typeface="Lato"/>
                <a:sym typeface="Lato"/>
              </a:rPr>
              <a:t>Common Indicators</a:t>
            </a:r>
            <a:endParaRPr dirty="0">
              <a:solidFill>
                <a:schemeClr val="dk1"/>
              </a:solidFill>
              <a:latin typeface="Arial Black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6" name="Google Shape;616;p38">
            <a:extLst>
              <a:ext uri="{FF2B5EF4-FFF2-40B4-BE49-F238E27FC236}">
                <a16:creationId xmlns:a16="http://schemas.microsoft.com/office/drawing/2014/main" id="{D85A6331-CC04-0DB3-5160-D17F86A5069D}"/>
              </a:ext>
            </a:extLst>
          </p:cNvPr>
          <p:cNvSpPr/>
          <p:nvPr/>
        </p:nvSpPr>
        <p:spPr>
          <a:xfrm>
            <a:off x="2903036" y="3136112"/>
            <a:ext cx="1335000" cy="2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Black" pitchFamily="34" charset="0"/>
            </a:endParaRPr>
          </a:p>
        </p:txBody>
      </p:sp>
      <p:sp>
        <p:nvSpPr>
          <p:cNvPr id="7" name="Google Shape;615;p38">
            <a:extLst>
              <a:ext uri="{FF2B5EF4-FFF2-40B4-BE49-F238E27FC236}">
                <a16:creationId xmlns:a16="http://schemas.microsoft.com/office/drawing/2014/main" id="{04CAAAAC-6CCC-803D-206B-FF44F86024B3}"/>
              </a:ext>
            </a:extLst>
          </p:cNvPr>
          <p:cNvSpPr txBox="1"/>
          <p:nvPr/>
        </p:nvSpPr>
        <p:spPr>
          <a:xfrm>
            <a:off x="2992127" y="3974165"/>
            <a:ext cx="8961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Arial Black" pitchFamily="34" charset="0"/>
                <a:ea typeface="Bebas Neue"/>
                <a:cs typeface="Bebas Neue"/>
                <a:sym typeface="Bebas Neue"/>
              </a:rPr>
              <a:t>444</a:t>
            </a:r>
            <a:endParaRPr dirty="0">
              <a:solidFill>
                <a:schemeClr val="accent1"/>
              </a:solidFill>
              <a:latin typeface="Arial Black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8" name="Google Shape;618;p38">
            <a:extLst>
              <a:ext uri="{FF2B5EF4-FFF2-40B4-BE49-F238E27FC236}">
                <a16:creationId xmlns:a16="http://schemas.microsoft.com/office/drawing/2014/main" id="{313C3F27-15DE-B80B-1062-7504EBF43B24}"/>
              </a:ext>
            </a:extLst>
          </p:cNvPr>
          <p:cNvSpPr txBox="1"/>
          <p:nvPr/>
        </p:nvSpPr>
        <p:spPr>
          <a:xfrm>
            <a:off x="4595096" y="1833376"/>
            <a:ext cx="1661401" cy="112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 Black" pitchFamily="34" charset="0"/>
                <a:ea typeface="Lato"/>
                <a:cs typeface="Lato"/>
                <a:sym typeface="Lato"/>
              </a:rPr>
              <a:t>Specific Indicators</a:t>
            </a:r>
            <a:endParaRPr dirty="0">
              <a:solidFill>
                <a:schemeClr val="dk1"/>
              </a:solidFill>
              <a:latin typeface="Arial Black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9" name="Google Shape;616;p38">
            <a:extLst>
              <a:ext uri="{FF2B5EF4-FFF2-40B4-BE49-F238E27FC236}">
                <a16:creationId xmlns:a16="http://schemas.microsoft.com/office/drawing/2014/main" id="{52881875-37FA-D383-EF38-5C424DC4BDBC}"/>
              </a:ext>
            </a:extLst>
          </p:cNvPr>
          <p:cNvSpPr/>
          <p:nvPr/>
        </p:nvSpPr>
        <p:spPr>
          <a:xfrm>
            <a:off x="4826336" y="3103712"/>
            <a:ext cx="1335000" cy="2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Black" pitchFamily="34" charset="0"/>
            </a:endParaRPr>
          </a:p>
        </p:txBody>
      </p:sp>
      <p:sp>
        <p:nvSpPr>
          <p:cNvPr id="10" name="Google Shape;615;p38">
            <a:extLst>
              <a:ext uri="{FF2B5EF4-FFF2-40B4-BE49-F238E27FC236}">
                <a16:creationId xmlns:a16="http://schemas.microsoft.com/office/drawing/2014/main" id="{31833AF9-FA15-2E39-69C4-FE4635279D95}"/>
              </a:ext>
            </a:extLst>
          </p:cNvPr>
          <p:cNvSpPr txBox="1"/>
          <p:nvPr/>
        </p:nvSpPr>
        <p:spPr>
          <a:xfrm>
            <a:off x="4944097" y="4036673"/>
            <a:ext cx="896100" cy="48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Arial Black" pitchFamily="34" charset="0"/>
                <a:ea typeface="Bebas Neue"/>
                <a:cs typeface="Bebas Neue"/>
                <a:sym typeface="Bebas Neue"/>
              </a:rPr>
              <a:t>133</a:t>
            </a:r>
            <a:endParaRPr dirty="0">
              <a:solidFill>
                <a:schemeClr val="accent1"/>
              </a:solidFill>
              <a:latin typeface="Arial Black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11" name="Google Shape;618;p38">
            <a:extLst>
              <a:ext uri="{FF2B5EF4-FFF2-40B4-BE49-F238E27FC236}">
                <a16:creationId xmlns:a16="http://schemas.microsoft.com/office/drawing/2014/main" id="{F9F7EF6F-3F1D-14E9-17BC-AED3D76B8641}"/>
              </a:ext>
            </a:extLst>
          </p:cNvPr>
          <p:cNvSpPr txBox="1"/>
          <p:nvPr/>
        </p:nvSpPr>
        <p:spPr>
          <a:xfrm>
            <a:off x="6450357" y="1934182"/>
            <a:ext cx="1661401" cy="102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 Black" pitchFamily="34" charset="0"/>
                <a:ea typeface="Lato"/>
                <a:cs typeface="Lato"/>
                <a:sym typeface="Lato"/>
              </a:rPr>
              <a:t>Repeat Indicators</a:t>
            </a:r>
            <a:endParaRPr dirty="0">
              <a:solidFill>
                <a:schemeClr val="dk1"/>
              </a:solidFill>
              <a:latin typeface="Arial Black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2" name="Google Shape;616;p38">
            <a:extLst>
              <a:ext uri="{FF2B5EF4-FFF2-40B4-BE49-F238E27FC236}">
                <a16:creationId xmlns:a16="http://schemas.microsoft.com/office/drawing/2014/main" id="{CB2A06DC-46DE-5B7C-A555-3BCD45F3281C}"/>
              </a:ext>
            </a:extLst>
          </p:cNvPr>
          <p:cNvSpPr/>
          <p:nvPr/>
        </p:nvSpPr>
        <p:spPr>
          <a:xfrm>
            <a:off x="6715741" y="3050947"/>
            <a:ext cx="1335000" cy="2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Black" pitchFamily="34" charset="0"/>
            </a:endParaRPr>
          </a:p>
        </p:txBody>
      </p:sp>
      <p:sp>
        <p:nvSpPr>
          <p:cNvPr id="13" name="Google Shape;615;p38">
            <a:extLst>
              <a:ext uri="{FF2B5EF4-FFF2-40B4-BE49-F238E27FC236}">
                <a16:creationId xmlns:a16="http://schemas.microsoft.com/office/drawing/2014/main" id="{0123E95C-C847-A1BF-DEA5-D89DE603F867}"/>
              </a:ext>
            </a:extLst>
          </p:cNvPr>
          <p:cNvSpPr txBox="1"/>
          <p:nvPr/>
        </p:nvSpPr>
        <p:spPr>
          <a:xfrm>
            <a:off x="6963365" y="4036673"/>
            <a:ext cx="896100" cy="48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Arial Black" pitchFamily="34" charset="0"/>
                <a:ea typeface="Bebas Neue"/>
                <a:cs typeface="Bebas Neue"/>
                <a:sym typeface="Bebas Neue"/>
              </a:rPr>
              <a:t>66</a:t>
            </a:r>
            <a:endParaRPr dirty="0">
              <a:solidFill>
                <a:schemeClr val="accent1"/>
              </a:solidFill>
              <a:latin typeface="Arial Black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14" name="Google Shape;618;p38">
            <a:extLst>
              <a:ext uri="{FF2B5EF4-FFF2-40B4-BE49-F238E27FC236}">
                <a16:creationId xmlns:a16="http://schemas.microsoft.com/office/drawing/2014/main" id="{9C62B65F-CE09-11DB-E3BF-F6CCE64AE491}"/>
              </a:ext>
            </a:extLst>
          </p:cNvPr>
          <p:cNvSpPr txBox="1"/>
          <p:nvPr/>
        </p:nvSpPr>
        <p:spPr>
          <a:xfrm>
            <a:off x="8305618" y="1903903"/>
            <a:ext cx="1661401" cy="102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 Black" pitchFamily="34" charset="0"/>
                <a:ea typeface="Lato"/>
                <a:cs typeface="Lato"/>
                <a:sym typeface="Lato"/>
              </a:rPr>
              <a:t>Unique Indicators</a:t>
            </a:r>
            <a:endParaRPr dirty="0">
              <a:solidFill>
                <a:schemeClr val="dk1"/>
              </a:solidFill>
              <a:latin typeface="Arial Black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5" name="Google Shape;616;p38">
            <a:extLst>
              <a:ext uri="{FF2B5EF4-FFF2-40B4-BE49-F238E27FC236}">
                <a16:creationId xmlns:a16="http://schemas.microsoft.com/office/drawing/2014/main" id="{15F5B375-36DC-188D-82BE-C01005044814}"/>
              </a:ext>
            </a:extLst>
          </p:cNvPr>
          <p:cNvSpPr/>
          <p:nvPr/>
        </p:nvSpPr>
        <p:spPr>
          <a:xfrm>
            <a:off x="10306598" y="3050435"/>
            <a:ext cx="1335000" cy="2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Black" pitchFamily="34" charset="0"/>
            </a:endParaRPr>
          </a:p>
        </p:txBody>
      </p:sp>
      <p:sp>
        <p:nvSpPr>
          <p:cNvPr id="16" name="Google Shape;615;p38">
            <a:extLst>
              <a:ext uri="{FF2B5EF4-FFF2-40B4-BE49-F238E27FC236}">
                <a16:creationId xmlns:a16="http://schemas.microsoft.com/office/drawing/2014/main" id="{D49270A4-FF27-B0A3-D359-007A250FB4ED}"/>
              </a:ext>
            </a:extLst>
          </p:cNvPr>
          <p:cNvSpPr txBox="1"/>
          <p:nvPr/>
        </p:nvSpPr>
        <p:spPr>
          <a:xfrm>
            <a:off x="8851469" y="3974165"/>
            <a:ext cx="896100" cy="48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Arial Black" pitchFamily="34" charset="0"/>
                <a:ea typeface="Bebas Neue"/>
                <a:cs typeface="Bebas Neue"/>
                <a:sym typeface="Bebas Neue"/>
              </a:rPr>
              <a:t>496</a:t>
            </a:r>
            <a:endParaRPr dirty="0">
              <a:solidFill>
                <a:schemeClr val="accent1"/>
              </a:solidFill>
              <a:latin typeface="Arial Black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17" name="Google Shape;618;p38">
            <a:extLst>
              <a:ext uri="{FF2B5EF4-FFF2-40B4-BE49-F238E27FC236}">
                <a16:creationId xmlns:a16="http://schemas.microsoft.com/office/drawing/2014/main" id="{1663645F-C4B1-41B7-0469-259ACDBC2D85}"/>
              </a:ext>
            </a:extLst>
          </p:cNvPr>
          <p:cNvSpPr txBox="1"/>
          <p:nvPr/>
        </p:nvSpPr>
        <p:spPr>
          <a:xfrm>
            <a:off x="9967019" y="1876558"/>
            <a:ext cx="1661401" cy="102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Arial Black" pitchFamily="34" charset="0"/>
                <a:ea typeface="Lato"/>
                <a:cs typeface="Lato"/>
                <a:sym typeface="Lato"/>
              </a:rPr>
              <a:t>Unique Data Points</a:t>
            </a:r>
            <a:endParaRPr dirty="0">
              <a:solidFill>
                <a:schemeClr val="dk1"/>
              </a:solidFill>
              <a:latin typeface="Arial Black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18" name="Google Shape;616;p38">
            <a:extLst>
              <a:ext uri="{FF2B5EF4-FFF2-40B4-BE49-F238E27FC236}">
                <a16:creationId xmlns:a16="http://schemas.microsoft.com/office/drawing/2014/main" id="{C425DDBB-92B8-EAE9-5396-CB11A48F709D}"/>
              </a:ext>
            </a:extLst>
          </p:cNvPr>
          <p:cNvSpPr/>
          <p:nvPr/>
        </p:nvSpPr>
        <p:spPr>
          <a:xfrm>
            <a:off x="8632019" y="3037500"/>
            <a:ext cx="1335000" cy="2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Black" pitchFamily="34" charset="0"/>
            </a:endParaRPr>
          </a:p>
        </p:txBody>
      </p:sp>
      <p:sp>
        <p:nvSpPr>
          <p:cNvPr id="19" name="Google Shape;615;p38">
            <a:extLst>
              <a:ext uri="{FF2B5EF4-FFF2-40B4-BE49-F238E27FC236}">
                <a16:creationId xmlns:a16="http://schemas.microsoft.com/office/drawing/2014/main" id="{D2458287-95A9-A251-0AD1-6992A0B2B494}"/>
              </a:ext>
            </a:extLst>
          </p:cNvPr>
          <p:cNvSpPr txBox="1"/>
          <p:nvPr/>
        </p:nvSpPr>
        <p:spPr>
          <a:xfrm>
            <a:off x="10413171" y="3984502"/>
            <a:ext cx="896100" cy="48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Arial Black" pitchFamily="34" charset="0"/>
                <a:ea typeface="Bebas Neue"/>
                <a:cs typeface="Bebas Neue"/>
                <a:sym typeface="Bebas Neue"/>
              </a:rPr>
              <a:t>631</a:t>
            </a:r>
            <a:endParaRPr dirty="0">
              <a:solidFill>
                <a:schemeClr val="accent1"/>
              </a:solidFill>
              <a:latin typeface="Arial Black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20" name="Google Shape;603;p38">
            <a:extLst>
              <a:ext uri="{FF2B5EF4-FFF2-40B4-BE49-F238E27FC236}">
                <a16:creationId xmlns:a16="http://schemas.microsoft.com/office/drawing/2014/main" id="{D35B0F34-B964-2E9A-5DAE-579E58856C5A}"/>
              </a:ext>
            </a:extLst>
          </p:cNvPr>
          <p:cNvSpPr txBox="1">
            <a:spLocks/>
          </p:cNvSpPr>
          <p:nvPr/>
        </p:nvSpPr>
        <p:spPr>
          <a:xfrm>
            <a:off x="1" y="302582"/>
            <a:ext cx="12191999" cy="4307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IN" sz="3200" b="1" dirty="0">
                <a:latin typeface="Arial Black" pitchFamily="34" charset="0"/>
              </a:rPr>
              <a:t>Architect of Local Indicator Framework</a:t>
            </a:r>
          </a:p>
        </p:txBody>
      </p:sp>
      <p:cxnSp>
        <p:nvCxnSpPr>
          <p:cNvPr id="21" name="Google Shape;625;p38">
            <a:extLst>
              <a:ext uri="{FF2B5EF4-FFF2-40B4-BE49-F238E27FC236}">
                <a16:creationId xmlns:a16="http://schemas.microsoft.com/office/drawing/2014/main" id="{59BCC657-235C-50DD-4D9C-AE7DE18E1679}"/>
              </a:ext>
            </a:extLst>
          </p:cNvPr>
          <p:cNvCxnSpPr/>
          <p:nvPr/>
        </p:nvCxnSpPr>
        <p:spPr>
          <a:xfrm rot="10800000">
            <a:off x="1715274" y="5632376"/>
            <a:ext cx="2135100" cy="2820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22" name="Google Shape;611;p38">
            <a:extLst>
              <a:ext uri="{FF2B5EF4-FFF2-40B4-BE49-F238E27FC236}">
                <a16:creationId xmlns:a16="http://schemas.microsoft.com/office/drawing/2014/main" id="{43C1BF6C-8678-390C-F6A4-9B3438E80964}"/>
              </a:ext>
            </a:extLst>
          </p:cNvPr>
          <p:cNvSpPr txBox="1"/>
          <p:nvPr/>
        </p:nvSpPr>
        <p:spPr>
          <a:xfrm>
            <a:off x="4605536" y="5677305"/>
            <a:ext cx="1776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Arial Black" pitchFamily="34" charset="0"/>
                <a:ea typeface="Bebas Neue"/>
                <a:cs typeface="Bebas Neue"/>
                <a:sym typeface="Bebas Neue"/>
              </a:rPr>
              <a:t>PDI</a:t>
            </a:r>
            <a:endParaRPr sz="3200" dirty="0">
              <a:solidFill>
                <a:srgbClr val="FF0000"/>
              </a:solidFill>
              <a:latin typeface="Arial Black" pitchFamily="34" charset="0"/>
              <a:ea typeface="Bebas Neue"/>
              <a:cs typeface="Bebas Neue"/>
              <a:sym typeface="Bebas Neue"/>
            </a:endParaRPr>
          </a:p>
        </p:txBody>
      </p:sp>
      <p:cxnSp>
        <p:nvCxnSpPr>
          <p:cNvPr id="23" name="Google Shape;612;p38">
            <a:extLst>
              <a:ext uri="{FF2B5EF4-FFF2-40B4-BE49-F238E27FC236}">
                <a16:creationId xmlns:a16="http://schemas.microsoft.com/office/drawing/2014/main" id="{4BA716D9-4B30-175D-7C7F-BFA1AF2FA8DF}"/>
              </a:ext>
            </a:extLst>
          </p:cNvPr>
          <p:cNvCxnSpPr/>
          <p:nvPr/>
        </p:nvCxnSpPr>
        <p:spPr>
          <a:xfrm rot="10800000" flipH="1">
            <a:off x="7157519" y="5632376"/>
            <a:ext cx="2142000" cy="2820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diamond" w="med" len="med"/>
          </a:ln>
        </p:spPr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1CA61AF-0A89-0206-0F44-F54C64B12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9660"/>
            <a:ext cx="1152244" cy="1158340"/>
          </a:xfrm>
          <a:prstGeom prst="rect">
            <a:avLst/>
          </a:prstGeom>
        </p:spPr>
      </p:pic>
      <p:pic>
        <p:nvPicPr>
          <p:cNvPr id="21506" name="Picture 2" descr="Icon Maker: Create an Icon Logo Design for Free!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210" y="827261"/>
            <a:ext cx="1073967" cy="1073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285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4;p35">
            <a:extLst>
              <a:ext uri="{FF2B5EF4-FFF2-40B4-BE49-F238E27FC236}">
                <a16:creationId xmlns:a16="http://schemas.microsoft.com/office/drawing/2014/main" id="{2012B24C-70DC-14C8-9E37-8B475857E0A6}"/>
              </a:ext>
            </a:extLst>
          </p:cNvPr>
          <p:cNvSpPr/>
          <p:nvPr/>
        </p:nvSpPr>
        <p:spPr>
          <a:xfrm>
            <a:off x="458878" y="1309330"/>
            <a:ext cx="1152244" cy="9976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 err="1">
                <a:solidFill>
                  <a:schemeClr val="bg1"/>
                </a:solidFill>
                <a:latin typeface="Arial Black" pitchFamily="34" charset="0"/>
                <a:ea typeface="Bebas Neue"/>
                <a:cs typeface="Bebas Neue"/>
                <a:sym typeface="Bebas Neue"/>
              </a:rPr>
              <a:t>MoE</a:t>
            </a:r>
            <a:endParaRPr dirty="0">
              <a:solidFill>
                <a:schemeClr val="bg1"/>
              </a:solidFill>
              <a:latin typeface="Arial Black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3" name="Google Shape;451;p35">
            <a:extLst>
              <a:ext uri="{FF2B5EF4-FFF2-40B4-BE49-F238E27FC236}">
                <a16:creationId xmlns:a16="http://schemas.microsoft.com/office/drawing/2014/main" id="{7BDDC50C-2323-31A9-9002-03604390C0E3}"/>
              </a:ext>
            </a:extLst>
          </p:cNvPr>
          <p:cNvSpPr/>
          <p:nvPr/>
        </p:nvSpPr>
        <p:spPr>
          <a:xfrm>
            <a:off x="2000070" y="1318383"/>
            <a:ext cx="838500" cy="9976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29</a:t>
            </a:r>
            <a:endParaRPr sz="2500" b="1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" name="Google Shape;457;p35">
            <a:extLst>
              <a:ext uri="{FF2B5EF4-FFF2-40B4-BE49-F238E27FC236}">
                <a16:creationId xmlns:a16="http://schemas.microsoft.com/office/drawing/2014/main" id="{CFB944E6-EF13-05D7-34F5-8D0CA2C8BA7E}"/>
              </a:ext>
            </a:extLst>
          </p:cNvPr>
          <p:cNvSpPr txBox="1"/>
          <p:nvPr/>
        </p:nvSpPr>
        <p:spPr>
          <a:xfrm>
            <a:off x="0" y="167692"/>
            <a:ext cx="12192000" cy="7014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 dirty="0">
                <a:solidFill>
                  <a:schemeClr val="bg1"/>
                </a:solidFill>
                <a:latin typeface="Albertus Extra Bold" pitchFamily="34" charset="0"/>
              </a:rPr>
              <a:t>Ministry wise Data source wise list of indicators</a:t>
            </a:r>
            <a:endParaRPr sz="2400" b="1" dirty="0">
              <a:solidFill>
                <a:schemeClr val="bg1"/>
              </a:solidFill>
              <a:latin typeface="Albertus Extra Bold" pitchFamily="34" charset="0"/>
              <a:ea typeface="Bebas Neue"/>
              <a:cs typeface="Bebas Neue"/>
              <a:sym typeface="Bebas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4C7F4-7AAA-42A1-F5AA-CB7365B3D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61" y="1245955"/>
            <a:ext cx="4102708" cy="23030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54;p35">
            <a:extLst>
              <a:ext uri="{FF2B5EF4-FFF2-40B4-BE49-F238E27FC236}">
                <a16:creationId xmlns:a16="http://schemas.microsoft.com/office/drawing/2014/main" id="{5BBA52E9-10E9-A642-34B2-89F2AE0A62A9}"/>
              </a:ext>
            </a:extLst>
          </p:cNvPr>
          <p:cNvSpPr/>
          <p:nvPr/>
        </p:nvSpPr>
        <p:spPr>
          <a:xfrm>
            <a:off x="458878" y="2930185"/>
            <a:ext cx="1152244" cy="997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bg1"/>
                </a:solidFill>
                <a:latin typeface="Arial Black" pitchFamily="34" charset="0"/>
                <a:ea typeface="Bebas Neue"/>
                <a:cs typeface="Bebas Neue"/>
                <a:sym typeface="Bebas Neue"/>
              </a:rPr>
              <a:t>DDWS</a:t>
            </a:r>
            <a:endParaRPr dirty="0">
              <a:solidFill>
                <a:schemeClr val="bg1"/>
              </a:solidFill>
              <a:latin typeface="Arial Black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7" name="Google Shape;451;p35">
            <a:extLst>
              <a:ext uri="{FF2B5EF4-FFF2-40B4-BE49-F238E27FC236}">
                <a16:creationId xmlns:a16="http://schemas.microsoft.com/office/drawing/2014/main" id="{1F7CE698-4921-1533-7815-D15D94226D1D}"/>
              </a:ext>
            </a:extLst>
          </p:cNvPr>
          <p:cNvSpPr/>
          <p:nvPr/>
        </p:nvSpPr>
        <p:spPr>
          <a:xfrm>
            <a:off x="2000070" y="2930185"/>
            <a:ext cx="838500" cy="10080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  <a:hlinkClick r:id="rId3" action="ppaction://hlinkfile"/>
              </a:rPr>
              <a:t>15</a:t>
            </a:r>
            <a:endParaRPr sz="2500" b="1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8569A-CFE1-0193-763E-2A7FDC6D73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6"/>
          <a:stretch/>
        </p:blipFill>
        <p:spPr bwMode="auto">
          <a:xfrm>
            <a:off x="3192612" y="4119327"/>
            <a:ext cx="4247530" cy="2339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8134D-A38D-210C-76B1-B2AD9B2A30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306" y="1245955"/>
            <a:ext cx="4389623" cy="23030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54;p35">
            <a:extLst>
              <a:ext uri="{FF2B5EF4-FFF2-40B4-BE49-F238E27FC236}">
                <a16:creationId xmlns:a16="http://schemas.microsoft.com/office/drawing/2014/main" id="{DD770AFC-8DCB-3EC1-344E-6A18B831F0CC}"/>
              </a:ext>
            </a:extLst>
          </p:cNvPr>
          <p:cNvSpPr/>
          <p:nvPr/>
        </p:nvSpPr>
        <p:spPr>
          <a:xfrm>
            <a:off x="458878" y="4725909"/>
            <a:ext cx="1152244" cy="1053361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1" dirty="0" err="1">
                <a:solidFill>
                  <a:schemeClr val="bg1"/>
                </a:solidFill>
                <a:latin typeface="Arial Black" pitchFamily="34" charset="0"/>
                <a:ea typeface="Bebas Neue"/>
                <a:cs typeface="Arial" panose="020B0604020202020204" pitchFamily="34" charset="0"/>
                <a:sym typeface="Bebas Neue"/>
              </a:rPr>
              <a:t>MoWCD</a:t>
            </a:r>
            <a:endParaRPr b="1" dirty="0">
              <a:solidFill>
                <a:schemeClr val="bg1"/>
              </a:solidFill>
              <a:latin typeface="Arial Black" pitchFamily="34" charset="0"/>
              <a:ea typeface="Bebas Neue"/>
              <a:cs typeface="Arial" panose="020B0604020202020204" pitchFamily="34" charset="0"/>
              <a:sym typeface="Bebas Neue"/>
            </a:endParaRPr>
          </a:p>
        </p:txBody>
      </p:sp>
      <p:sp>
        <p:nvSpPr>
          <p:cNvPr id="11" name="Google Shape;451;p35">
            <a:extLst>
              <a:ext uri="{FF2B5EF4-FFF2-40B4-BE49-F238E27FC236}">
                <a16:creationId xmlns:a16="http://schemas.microsoft.com/office/drawing/2014/main" id="{CF3ED63F-539A-2B8C-E4B5-3FDAA7DA1A40}"/>
              </a:ext>
            </a:extLst>
          </p:cNvPr>
          <p:cNvSpPr/>
          <p:nvPr/>
        </p:nvSpPr>
        <p:spPr>
          <a:xfrm>
            <a:off x="2036939" y="4734962"/>
            <a:ext cx="838500" cy="1050202"/>
          </a:xfrm>
          <a:prstGeom prst="rect">
            <a:avLst/>
          </a:prstGeom>
          <a:solidFill>
            <a:srgbClr val="CC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11</a:t>
            </a:r>
            <a:endParaRPr sz="2500" b="1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4F0722-6801-4F32-DB84-1FD8D5108F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750" y="4066508"/>
            <a:ext cx="4285307" cy="246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4046F3-850B-7D87-22F8-E88AFB64AE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02472"/>
            <a:ext cx="851026" cy="85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69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4;p35">
            <a:extLst>
              <a:ext uri="{FF2B5EF4-FFF2-40B4-BE49-F238E27FC236}">
                <a16:creationId xmlns:a16="http://schemas.microsoft.com/office/drawing/2014/main" id="{2012B24C-70DC-14C8-9E37-8B475857E0A6}"/>
              </a:ext>
            </a:extLst>
          </p:cNvPr>
          <p:cNvSpPr/>
          <p:nvPr/>
        </p:nvSpPr>
        <p:spPr>
          <a:xfrm>
            <a:off x="652457" y="1652426"/>
            <a:ext cx="1121615" cy="99763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>
                <a:solidFill>
                  <a:schemeClr val="bg1"/>
                </a:solidFill>
                <a:latin typeface="Arial Black" pitchFamily="34" charset="0"/>
                <a:ea typeface="Bebas Neue"/>
                <a:cs typeface="Bebas Neue"/>
                <a:sym typeface="Bebas Neue"/>
              </a:rPr>
              <a:t>MoRD</a:t>
            </a:r>
            <a:endParaRPr lang="en-IN" sz="2000" dirty="0">
              <a:solidFill>
                <a:schemeClr val="bg1"/>
              </a:solidFill>
              <a:latin typeface="Arial Black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3" name="Google Shape;451;p35">
            <a:extLst>
              <a:ext uri="{FF2B5EF4-FFF2-40B4-BE49-F238E27FC236}">
                <a16:creationId xmlns:a16="http://schemas.microsoft.com/office/drawing/2014/main" id="{7BDDC50C-2323-31A9-9002-03604390C0E3}"/>
              </a:ext>
            </a:extLst>
          </p:cNvPr>
          <p:cNvSpPr/>
          <p:nvPr/>
        </p:nvSpPr>
        <p:spPr>
          <a:xfrm>
            <a:off x="2297408" y="1681009"/>
            <a:ext cx="1299231" cy="9976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Arial Black" pitchFamily="34" charset="0"/>
                <a:ea typeface="Bebas Neue"/>
                <a:cs typeface="Bebas Neue"/>
                <a:sym typeface="Bebas Neue"/>
              </a:rPr>
              <a:t>70 (59+11)</a:t>
            </a:r>
          </a:p>
        </p:txBody>
      </p:sp>
      <p:sp>
        <p:nvSpPr>
          <p:cNvPr id="6" name="Google Shape;454;p35">
            <a:extLst>
              <a:ext uri="{FF2B5EF4-FFF2-40B4-BE49-F238E27FC236}">
                <a16:creationId xmlns:a16="http://schemas.microsoft.com/office/drawing/2014/main" id="{5BBA52E9-10E9-A642-34B2-89F2AE0A62A9}"/>
              </a:ext>
            </a:extLst>
          </p:cNvPr>
          <p:cNvSpPr/>
          <p:nvPr/>
        </p:nvSpPr>
        <p:spPr>
          <a:xfrm>
            <a:off x="687264" y="3502646"/>
            <a:ext cx="1121615" cy="9976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500" b="1" dirty="0" err="1">
                <a:latin typeface="Bebas Neue"/>
                <a:ea typeface="Bebas Neue"/>
                <a:cs typeface="Bebas Neue"/>
                <a:sym typeface="Bebas Neue"/>
              </a:rPr>
              <a:t>MoPR</a:t>
            </a:r>
            <a:endParaRPr lang="en-IN" sz="2500" b="1" dirty="0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" name="Google Shape;451;p35">
            <a:extLst>
              <a:ext uri="{FF2B5EF4-FFF2-40B4-BE49-F238E27FC236}">
                <a16:creationId xmlns:a16="http://schemas.microsoft.com/office/drawing/2014/main" id="{1F7CE698-4921-1533-7815-D15D94226D1D}"/>
              </a:ext>
            </a:extLst>
          </p:cNvPr>
          <p:cNvSpPr/>
          <p:nvPr/>
        </p:nvSpPr>
        <p:spPr>
          <a:xfrm>
            <a:off x="2297407" y="3575075"/>
            <a:ext cx="1299231" cy="951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 dirty="0">
                <a:latin typeface="Bebas Neue"/>
                <a:ea typeface="Bebas Neue"/>
                <a:cs typeface="Bebas Neue"/>
                <a:sym typeface="Bebas Neue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" sz="2500" b="1" u="sng" dirty="0">
                <a:latin typeface="Bebas Neue"/>
                <a:ea typeface="Bebas Neue"/>
                <a:cs typeface="Bebas Neue"/>
                <a:sym typeface="Bebas Neue"/>
              </a:rPr>
              <a:t>3</a:t>
            </a:r>
          </a:p>
        </p:txBody>
      </p:sp>
      <p:sp>
        <p:nvSpPr>
          <p:cNvPr id="10" name="Google Shape;454;p35">
            <a:extLst>
              <a:ext uri="{FF2B5EF4-FFF2-40B4-BE49-F238E27FC236}">
                <a16:creationId xmlns:a16="http://schemas.microsoft.com/office/drawing/2014/main" id="{DD770AFC-8DCB-3EC1-344E-6A18B831F0CC}"/>
              </a:ext>
            </a:extLst>
          </p:cNvPr>
          <p:cNvSpPr/>
          <p:nvPr/>
        </p:nvSpPr>
        <p:spPr>
          <a:xfrm>
            <a:off x="641997" y="5374118"/>
            <a:ext cx="1256000" cy="997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DoLR</a:t>
            </a:r>
            <a:endParaRPr lang="en-IN" sz="2800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1" name="Google Shape;451;p35">
            <a:extLst>
              <a:ext uri="{FF2B5EF4-FFF2-40B4-BE49-F238E27FC236}">
                <a16:creationId xmlns:a16="http://schemas.microsoft.com/office/drawing/2014/main" id="{CF3ED63F-539A-2B8C-E4B5-3FDAA7DA1A40}"/>
              </a:ext>
            </a:extLst>
          </p:cNvPr>
          <p:cNvSpPr/>
          <p:nvPr/>
        </p:nvSpPr>
        <p:spPr>
          <a:xfrm>
            <a:off x="2297407" y="5383172"/>
            <a:ext cx="1299231" cy="9976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  <a:hlinkClick r:id="rId3" action="ppaction://hlinkfile"/>
              </a:rPr>
              <a:t>1</a:t>
            </a:r>
            <a:endParaRPr lang="en" sz="2500" b="1" dirty="0">
              <a:solidFill>
                <a:schemeClr val="bg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4DDB80-203B-2480-7F9B-F1827599E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322" y="1181643"/>
            <a:ext cx="3425876" cy="159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B191BD-CBE5-5651-EE09-5042C8940C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38" y="3004706"/>
            <a:ext cx="3347733" cy="148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8685CC4-99AA-A402-2A7B-9D25E1034EE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62" y="4767536"/>
            <a:ext cx="3292895" cy="17302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285C6A-8F99-C565-D0EE-3176F7B808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700" y="5742674"/>
            <a:ext cx="1003300" cy="997630"/>
          </a:xfrm>
          <a:prstGeom prst="rect">
            <a:avLst/>
          </a:prstGeom>
        </p:spPr>
      </p:pic>
      <p:sp>
        <p:nvSpPr>
          <p:cNvPr id="15" name="Google Shape;457;p35">
            <a:extLst>
              <a:ext uri="{FF2B5EF4-FFF2-40B4-BE49-F238E27FC236}">
                <a16:creationId xmlns:a16="http://schemas.microsoft.com/office/drawing/2014/main" id="{CFB944E6-EF13-05D7-34F5-8D0CA2C8BA7E}"/>
              </a:ext>
            </a:extLst>
          </p:cNvPr>
          <p:cNvSpPr txBox="1"/>
          <p:nvPr/>
        </p:nvSpPr>
        <p:spPr>
          <a:xfrm>
            <a:off x="0" y="167692"/>
            <a:ext cx="12192000" cy="7014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b="1" dirty="0">
                <a:solidFill>
                  <a:schemeClr val="bg1"/>
                </a:solidFill>
                <a:latin typeface="Albertus Extra Bold" pitchFamily="34" charset="0"/>
              </a:rPr>
              <a:t>Ministry wise Data source wise list of indicators</a:t>
            </a:r>
            <a:endParaRPr sz="2400" b="1" dirty="0">
              <a:solidFill>
                <a:schemeClr val="bg1"/>
              </a:solidFill>
              <a:latin typeface="Albertus Extra Bold" pitchFamily="34" charset="0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1016392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921" y="131238"/>
            <a:ext cx="9544832" cy="736924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latin typeface="Raleway" pitchFamily="2" charset="0"/>
              </a:rPr>
              <a:t>Grading  on PDI Score</a:t>
            </a:r>
            <a:endParaRPr lang="en-US" sz="4000" u="sng" dirty="0">
              <a:latin typeface="Raleway" pitchFamily="2" charset="0"/>
            </a:endParaRPr>
          </a:p>
        </p:txBody>
      </p:sp>
      <p:sp>
        <p:nvSpPr>
          <p:cNvPr id="16" name="Google Shape;781;p42">
            <a:extLst>
              <a:ext uri="{FF2B5EF4-FFF2-40B4-BE49-F238E27FC236}">
                <a16:creationId xmlns:a16="http://schemas.microsoft.com/office/drawing/2014/main" id="{0212F302-732B-B2C6-0218-856FB8A1B8D9}"/>
              </a:ext>
            </a:extLst>
          </p:cNvPr>
          <p:cNvSpPr/>
          <p:nvPr/>
        </p:nvSpPr>
        <p:spPr>
          <a:xfrm>
            <a:off x="3805249" y="1450438"/>
            <a:ext cx="1137136" cy="9289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500" b="1" dirty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A+</a:t>
            </a:r>
            <a:endParaRPr sz="2500" b="1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7" name="Google Shape;782;p42">
            <a:extLst>
              <a:ext uri="{FF2B5EF4-FFF2-40B4-BE49-F238E27FC236}">
                <a16:creationId xmlns:a16="http://schemas.microsoft.com/office/drawing/2014/main" id="{04E97620-D4DB-19F5-8BF0-3B7CC114C9AA}"/>
              </a:ext>
            </a:extLst>
          </p:cNvPr>
          <p:cNvSpPr/>
          <p:nvPr/>
        </p:nvSpPr>
        <p:spPr>
          <a:xfrm>
            <a:off x="5619550" y="1414592"/>
            <a:ext cx="2225193" cy="85269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IN" sz="2400" b="1" i="0" dirty="0">
                <a:solidFill>
                  <a:srgbClr val="36355D"/>
                </a:solidFill>
                <a:effectLst/>
                <a:latin typeface="archiasemi"/>
              </a:rPr>
              <a:t>Achiever (</a:t>
            </a:r>
            <a:r>
              <a:rPr lang="en-US" sz="2400" b="1" dirty="0"/>
              <a:t>90)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8" name="Google Shape;781;p42">
            <a:extLst>
              <a:ext uri="{FF2B5EF4-FFF2-40B4-BE49-F238E27FC236}">
                <a16:creationId xmlns:a16="http://schemas.microsoft.com/office/drawing/2014/main" id="{45BAE801-21D9-5FCB-868D-E2086459C471}"/>
              </a:ext>
            </a:extLst>
          </p:cNvPr>
          <p:cNvSpPr/>
          <p:nvPr/>
        </p:nvSpPr>
        <p:spPr>
          <a:xfrm>
            <a:off x="3805248" y="2574113"/>
            <a:ext cx="1137137" cy="838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500" dirty="0">
                <a:solidFill>
                  <a:srgbClr val="FFC000"/>
                </a:solidFill>
                <a:latin typeface="Bebas Neue"/>
                <a:ea typeface="Bebas Neue"/>
                <a:cs typeface="Bebas Neue"/>
                <a:sym typeface="Bebas Neue"/>
              </a:rPr>
              <a:t>A</a:t>
            </a:r>
            <a:endParaRPr sz="2500" dirty="0">
              <a:solidFill>
                <a:srgbClr val="FFC000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9" name="Google Shape;781;p42">
            <a:extLst>
              <a:ext uri="{FF2B5EF4-FFF2-40B4-BE49-F238E27FC236}">
                <a16:creationId xmlns:a16="http://schemas.microsoft.com/office/drawing/2014/main" id="{4DA73430-C7D1-CAD9-82DA-23D06FD64E11}"/>
              </a:ext>
            </a:extLst>
          </p:cNvPr>
          <p:cNvSpPr/>
          <p:nvPr/>
        </p:nvSpPr>
        <p:spPr>
          <a:xfrm>
            <a:off x="3805248" y="3662019"/>
            <a:ext cx="1137140" cy="8385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IN" sz="2500" dirty="0">
                <a:solidFill>
                  <a:srgbClr val="C00000"/>
                </a:solidFill>
                <a:latin typeface="Bebas Neue"/>
                <a:sym typeface="Bebas Neue"/>
              </a:rPr>
              <a:t>B</a:t>
            </a:r>
            <a:endParaRPr sz="2500" dirty="0">
              <a:solidFill>
                <a:srgbClr val="C00000"/>
              </a:solidFill>
              <a:latin typeface="Bebas Neue"/>
              <a:sym typeface="Bebas Neue"/>
            </a:endParaRPr>
          </a:p>
        </p:txBody>
      </p:sp>
      <p:sp>
        <p:nvSpPr>
          <p:cNvPr id="20" name="Google Shape;781;p42">
            <a:extLst>
              <a:ext uri="{FF2B5EF4-FFF2-40B4-BE49-F238E27FC236}">
                <a16:creationId xmlns:a16="http://schemas.microsoft.com/office/drawing/2014/main" id="{0F4E9D47-E1CA-38DD-3CAF-3D06AEDFB831}"/>
              </a:ext>
            </a:extLst>
          </p:cNvPr>
          <p:cNvSpPr/>
          <p:nvPr/>
        </p:nvSpPr>
        <p:spPr>
          <a:xfrm>
            <a:off x="3805246" y="4695206"/>
            <a:ext cx="1137139" cy="838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IN" sz="2500" dirty="0">
                <a:solidFill>
                  <a:srgbClr val="C00000"/>
                </a:solidFill>
                <a:latin typeface="Bebas Neue"/>
                <a:sym typeface="Bebas Neue"/>
              </a:rPr>
              <a:t>C</a:t>
            </a:r>
            <a:endParaRPr sz="2500" dirty="0">
              <a:solidFill>
                <a:srgbClr val="C00000"/>
              </a:solidFill>
              <a:latin typeface="Bebas Neue"/>
              <a:sym typeface="Bebas Neue"/>
            </a:endParaRPr>
          </a:p>
        </p:txBody>
      </p:sp>
      <p:sp>
        <p:nvSpPr>
          <p:cNvPr id="21" name="Google Shape;781;p42">
            <a:extLst>
              <a:ext uri="{FF2B5EF4-FFF2-40B4-BE49-F238E27FC236}">
                <a16:creationId xmlns:a16="http://schemas.microsoft.com/office/drawing/2014/main" id="{9B08907E-B8D2-9D2E-DB61-3EFD1855203A}"/>
              </a:ext>
            </a:extLst>
          </p:cNvPr>
          <p:cNvSpPr/>
          <p:nvPr/>
        </p:nvSpPr>
        <p:spPr>
          <a:xfrm>
            <a:off x="7425494" y="5654374"/>
            <a:ext cx="838500" cy="83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endParaRPr sz="2800">
              <a:solidFill>
                <a:schemeClr val="bg1"/>
              </a:solidFill>
              <a:latin typeface="Arial"/>
              <a:cs typeface="Arial"/>
              <a:sym typeface="Bebas Neue"/>
            </a:endParaRPr>
          </a:p>
        </p:txBody>
      </p:sp>
      <p:sp>
        <p:nvSpPr>
          <p:cNvPr id="22" name="Google Shape;782;p42">
            <a:extLst>
              <a:ext uri="{FF2B5EF4-FFF2-40B4-BE49-F238E27FC236}">
                <a16:creationId xmlns:a16="http://schemas.microsoft.com/office/drawing/2014/main" id="{FC0ACE48-C3E5-E406-8563-A878B6767D7A}"/>
              </a:ext>
            </a:extLst>
          </p:cNvPr>
          <p:cNvSpPr/>
          <p:nvPr/>
        </p:nvSpPr>
        <p:spPr>
          <a:xfrm>
            <a:off x="5619551" y="2520680"/>
            <a:ext cx="2225193" cy="85611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/>
              <a:t>Front Runner</a:t>
            </a:r>
          </a:p>
          <a:p>
            <a:pPr algn="ctr"/>
            <a:r>
              <a:rPr lang="en-IN" sz="2400" b="1" i="0" dirty="0">
                <a:solidFill>
                  <a:srgbClr val="36355D"/>
                </a:solidFill>
                <a:effectLst/>
                <a:latin typeface="archiasemi"/>
              </a:rPr>
              <a:t>(</a:t>
            </a:r>
            <a:r>
              <a:rPr lang="en-US" sz="2400" b="1" dirty="0"/>
              <a:t>75-90)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" name="Google Shape;782;p42">
            <a:extLst>
              <a:ext uri="{FF2B5EF4-FFF2-40B4-BE49-F238E27FC236}">
                <a16:creationId xmlns:a16="http://schemas.microsoft.com/office/drawing/2014/main" id="{4D4B2DD9-5975-7E8E-AA33-36654E18C5C0}"/>
              </a:ext>
            </a:extLst>
          </p:cNvPr>
          <p:cNvSpPr/>
          <p:nvPr/>
        </p:nvSpPr>
        <p:spPr>
          <a:xfrm>
            <a:off x="5627099" y="3747483"/>
            <a:ext cx="2225193" cy="66757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Performer</a:t>
            </a:r>
          </a:p>
          <a:p>
            <a:pPr algn="ctr"/>
            <a:r>
              <a:rPr lang="en-IN" sz="2400" b="1" i="0" dirty="0">
                <a:solidFill>
                  <a:srgbClr val="36355D"/>
                </a:solidFill>
                <a:effectLst/>
                <a:latin typeface="archiasemi"/>
              </a:rPr>
              <a:t> (</a:t>
            </a:r>
            <a:r>
              <a:rPr lang="en-US" sz="2400" b="1" dirty="0"/>
              <a:t>60-75)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" name="Google Shape;782;p42">
            <a:extLst>
              <a:ext uri="{FF2B5EF4-FFF2-40B4-BE49-F238E27FC236}">
                <a16:creationId xmlns:a16="http://schemas.microsoft.com/office/drawing/2014/main" id="{6B7B26C8-829F-4414-DD69-DA9BFC237467}"/>
              </a:ext>
            </a:extLst>
          </p:cNvPr>
          <p:cNvSpPr/>
          <p:nvPr/>
        </p:nvSpPr>
        <p:spPr>
          <a:xfrm>
            <a:off x="5627099" y="4635028"/>
            <a:ext cx="2278979" cy="83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400" b="1" dirty="0"/>
              <a:t>Aspirant</a:t>
            </a:r>
          </a:p>
          <a:p>
            <a:pPr algn="ctr"/>
            <a:r>
              <a:rPr lang="en-IN" sz="2400" b="1" i="0" dirty="0">
                <a:solidFill>
                  <a:srgbClr val="36355D"/>
                </a:solidFill>
                <a:effectLst/>
                <a:latin typeface="archiasemi"/>
              </a:rPr>
              <a:t> (</a:t>
            </a:r>
            <a:r>
              <a:rPr lang="en-US" sz="2400" b="1" dirty="0"/>
              <a:t>40-60)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" name="Google Shape;782;p42">
            <a:extLst>
              <a:ext uri="{FF2B5EF4-FFF2-40B4-BE49-F238E27FC236}">
                <a16:creationId xmlns:a16="http://schemas.microsoft.com/office/drawing/2014/main" id="{F70A5284-05EC-83AD-A3DC-425086BE8C7F}"/>
              </a:ext>
            </a:extLst>
          </p:cNvPr>
          <p:cNvSpPr/>
          <p:nvPr/>
        </p:nvSpPr>
        <p:spPr>
          <a:xfrm>
            <a:off x="5619551" y="5671877"/>
            <a:ext cx="2278981" cy="83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400" b="1" dirty="0"/>
              <a:t>Beginner</a:t>
            </a:r>
          </a:p>
          <a:p>
            <a:pPr algn="ctr"/>
            <a:r>
              <a:rPr lang="en-IN" sz="2400" b="1" i="0" dirty="0">
                <a:solidFill>
                  <a:srgbClr val="36355D"/>
                </a:solidFill>
                <a:effectLst/>
                <a:latin typeface="archiasemi"/>
              </a:rPr>
              <a:t> (</a:t>
            </a:r>
            <a:r>
              <a:rPr lang="en-US" sz="2400" b="1" dirty="0"/>
              <a:t>0-40)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" name="Google Shape;781;p42">
            <a:extLst>
              <a:ext uri="{FF2B5EF4-FFF2-40B4-BE49-F238E27FC236}">
                <a16:creationId xmlns:a16="http://schemas.microsoft.com/office/drawing/2014/main" id="{AC16CD38-BBB2-220F-2BA5-8B893F81C15A}"/>
              </a:ext>
            </a:extLst>
          </p:cNvPr>
          <p:cNvSpPr/>
          <p:nvPr/>
        </p:nvSpPr>
        <p:spPr>
          <a:xfrm>
            <a:off x="3805246" y="5697151"/>
            <a:ext cx="1105191" cy="838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IN" sz="2500" dirty="0">
                <a:latin typeface="Bebas Neue"/>
                <a:sym typeface="Bebas Neue"/>
              </a:rPr>
              <a:t>D</a:t>
            </a:r>
            <a:endParaRPr sz="2500" dirty="0">
              <a:latin typeface="Bebas Neue"/>
              <a:sym typeface="Bebas Neue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07F9D5-F871-0CA5-3FF1-7362D4015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3805"/>
            <a:ext cx="1024797" cy="1030219"/>
          </a:xfrm>
          <a:prstGeom prst="rect">
            <a:avLst/>
          </a:prstGeom>
        </p:spPr>
      </p:pic>
      <p:grpSp>
        <p:nvGrpSpPr>
          <p:cNvPr id="28" name="Google Shape;1206;p42">
            <a:extLst>
              <a:ext uri="{FF2B5EF4-FFF2-40B4-BE49-F238E27FC236}">
                <a16:creationId xmlns:a16="http://schemas.microsoft.com/office/drawing/2014/main" id="{3F909297-E510-BD0B-49A1-F0CD7924F16A}"/>
              </a:ext>
            </a:extLst>
          </p:cNvPr>
          <p:cNvGrpSpPr/>
          <p:nvPr/>
        </p:nvGrpSpPr>
        <p:grpSpPr>
          <a:xfrm>
            <a:off x="1246098" y="2574113"/>
            <a:ext cx="1724247" cy="1714628"/>
            <a:chOff x="3860400" y="3955025"/>
            <a:chExt cx="296175" cy="296175"/>
          </a:xfrm>
        </p:grpSpPr>
        <p:sp>
          <p:nvSpPr>
            <p:cNvPr id="29" name="Google Shape;1207;p42">
              <a:extLst>
                <a:ext uri="{FF2B5EF4-FFF2-40B4-BE49-F238E27FC236}">
                  <a16:creationId xmlns:a16="http://schemas.microsoft.com/office/drawing/2014/main" id="{D6F0D2C7-F604-5548-A76E-CFA7C8EE5BF5}"/>
                </a:ext>
              </a:extLst>
            </p:cNvPr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08;p42">
              <a:extLst>
                <a:ext uri="{FF2B5EF4-FFF2-40B4-BE49-F238E27FC236}">
                  <a16:creationId xmlns:a16="http://schemas.microsoft.com/office/drawing/2014/main" id="{CD4DFBCB-05CF-8CAA-EC1E-CCA86095C0CC}"/>
                </a:ext>
              </a:extLst>
            </p:cNvPr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09;p42">
              <a:extLst>
                <a:ext uri="{FF2B5EF4-FFF2-40B4-BE49-F238E27FC236}">
                  <a16:creationId xmlns:a16="http://schemas.microsoft.com/office/drawing/2014/main" id="{ABDEFD3C-EDB0-6CEB-DC4C-72126B003F10}"/>
                </a:ext>
              </a:extLst>
            </p:cNvPr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10;p42">
              <a:extLst>
                <a:ext uri="{FF2B5EF4-FFF2-40B4-BE49-F238E27FC236}">
                  <a16:creationId xmlns:a16="http://schemas.microsoft.com/office/drawing/2014/main" id="{E18ABB97-F958-A746-68EB-3C8E8ACFF2D4}"/>
                </a:ext>
              </a:extLst>
            </p:cNvPr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11;p42">
              <a:extLst>
                <a:ext uri="{FF2B5EF4-FFF2-40B4-BE49-F238E27FC236}">
                  <a16:creationId xmlns:a16="http://schemas.microsoft.com/office/drawing/2014/main" id="{70666731-21F0-3568-826D-95FE9820FF2A}"/>
                </a:ext>
              </a:extLst>
            </p:cNvPr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782;p42">
            <a:extLst>
              <a:ext uri="{FF2B5EF4-FFF2-40B4-BE49-F238E27FC236}">
                <a16:creationId xmlns:a16="http://schemas.microsoft.com/office/drawing/2014/main" id="{412F4C90-CD97-E208-7595-1BF01FF96F5D}"/>
              </a:ext>
            </a:extLst>
          </p:cNvPr>
          <p:cNvSpPr/>
          <p:nvPr/>
        </p:nvSpPr>
        <p:spPr>
          <a:xfrm>
            <a:off x="8702104" y="2520680"/>
            <a:ext cx="2225193" cy="85269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hi-IN" sz="2400" b="1" dirty="0"/>
              <a:t>अग्रणी</a:t>
            </a:r>
            <a:r>
              <a:rPr lang="en-IN" sz="2400" b="1" i="0" dirty="0">
                <a:solidFill>
                  <a:srgbClr val="36355D"/>
                </a:solidFill>
                <a:effectLst/>
                <a:latin typeface="archiasemi"/>
              </a:rPr>
              <a:t> (</a:t>
            </a:r>
            <a:r>
              <a:rPr lang="en-US" sz="2400" b="1" dirty="0"/>
              <a:t>90)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" name="Google Shape;782;p42">
            <a:extLst>
              <a:ext uri="{FF2B5EF4-FFF2-40B4-BE49-F238E27FC236}">
                <a16:creationId xmlns:a16="http://schemas.microsoft.com/office/drawing/2014/main" id="{A62F0FD2-8ECF-64B4-53DD-58666DDF5DC8}"/>
              </a:ext>
            </a:extLst>
          </p:cNvPr>
          <p:cNvSpPr/>
          <p:nvPr/>
        </p:nvSpPr>
        <p:spPr>
          <a:xfrm>
            <a:off x="8702105" y="3562363"/>
            <a:ext cx="2225193" cy="85269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hi-IN" sz="2400" b="1" dirty="0"/>
              <a:t>प्रदर्शनकर्ता</a:t>
            </a:r>
            <a:r>
              <a:rPr lang="en-IN" sz="2400" b="1" i="0" dirty="0">
                <a:solidFill>
                  <a:srgbClr val="36355D"/>
                </a:solidFill>
                <a:effectLst/>
                <a:latin typeface="archiasemi"/>
              </a:rPr>
              <a:t> (</a:t>
            </a:r>
            <a:r>
              <a:rPr lang="en-US" sz="2400" b="1" dirty="0"/>
              <a:t>90)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" name="Google Shape;782;p42">
            <a:extLst>
              <a:ext uri="{FF2B5EF4-FFF2-40B4-BE49-F238E27FC236}">
                <a16:creationId xmlns:a16="http://schemas.microsoft.com/office/drawing/2014/main" id="{7F568E81-005D-8A0B-52A4-F8B3F1A59276}"/>
              </a:ext>
            </a:extLst>
          </p:cNvPr>
          <p:cNvSpPr/>
          <p:nvPr/>
        </p:nvSpPr>
        <p:spPr>
          <a:xfrm>
            <a:off x="8702106" y="4590565"/>
            <a:ext cx="2225193" cy="85269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hi-IN" sz="2400" b="1" dirty="0"/>
              <a:t>आकांक्षी</a:t>
            </a:r>
            <a:r>
              <a:rPr lang="en-IN" sz="2400" b="1" i="0" dirty="0">
                <a:solidFill>
                  <a:srgbClr val="36355D"/>
                </a:solidFill>
                <a:effectLst/>
                <a:latin typeface="archiasemi"/>
              </a:rPr>
              <a:t> (</a:t>
            </a:r>
            <a:r>
              <a:rPr lang="en-US" sz="2400" b="1" i="0" dirty="0">
                <a:solidFill>
                  <a:srgbClr val="36355D"/>
                </a:solidFill>
                <a:effectLst/>
                <a:latin typeface="archiasemi"/>
              </a:rPr>
              <a:t>40-60</a:t>
            </a:r>
            <a:r>
              <a:rPr lang="en-US" sz="2400" b="1" dirty="0"/>
              <a:t>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" name="Google Shape;782;p42">
            <a:extLst>
              <a:ext uri="{FF2B5EF4-FFF2-40B4-BE49-F238E27FC236}">
                <a16:creationId xmlns:a16="http://schemas.microsoft.com/office/drawing/2014/main" id="{E1432F1A-A6A8-A4F6-2D8D-BC1FD9AFACCD}"/>
              </a:ext>
            </a:extLst>
          </p:cNvPr>
          <p:cNvSpPr/>
          <p:nvPr/>
        </p:nvSpPr>
        <p:spPr>
          <a:xfrm>
            <a:off x="8702107" y="5682960"/>
            <a:ext cx="2225193" cy="85269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hi-IN" sz="2400" b="1" dirty="0"/>
              <a:t>शुरुआती</a:t>
            </a:r>
            <a:r>
              <a:rPr lang="en-IN" sz="2400" b="1" i="0" dirty="0">
                <a:solidFill>
                  <a:srgbClr val="36355D"/>
                </a:solidFill>
                <a:effectLst/>
                <a:latin typeface="archiasemi"/>
              </a:rPr>
              <a:t> (</a:t>
            </a:r>
            <a:r>
              <a:rPr lang="en-US" sz="2400" b="1" i="0" dirty="0">
                <a:solidFill>
                  <a:srgbClr val="36355D"/>
                </a:solidFill>
                <a:effectLst/>
                <a:latin typeface="archiasemi"/>
              </a:rPr>
              <a:t>0-40</a:t>
            </a:r>
            <a:r>
              <a:rPr lang="en-US" sz="2400" b="1" dirty="0"/>
              <a:t>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6" name="Google Shape;782;p42">
            <a:extLst>
              <a:ext uri="{FF2B5EF4-FFF2-40B4-BE49-F238E27FC236}">
                <a16:creationId xmlns:a16="http://schemas.microsoft.com/office/drawing/2014/main" id="{DD04127B-3BBB-0B17-68ED-6C632BF12845}"/>
              </a:ext>
            </a:extLst>
          </p:cNvPr>
          <p:cNvSpPr/>
          <p:nvPr/>
        </p:nvSpPr>
        <p:spPr>
          <a:xfrm>
            <a:off x="8702103" y="1414592"/>
            <a:ext cx="2225193" cy="85269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hi-IN" sz="2400" b="1" dirty="0"/>
              <a:t>प्राप्तकर्ता</a:t>
            </a:r>
            <a:r>
              <a:rPr lang="en-IN" sz="2400" b="1" i="0" dirty="0">
                <a:solidFill>
                  <a:srgbClr val="36355D"/>
                </a:solidFill>
                <a:effectLst/>
                <a:latin typeface="archiasemi"/>
              </a:rPr>
              <a:t> (</a:t>
            </a:r>
            <a:r>
              <a:rPr lang="en-US" sz="2400" b="1" dirty="0"/>
              <a:t>90)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1724738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84" y="1153572"/>
            <a:ext cx="3102114" cy="4461163"/>
          </a:xfrm>
        </p:spPr>
        <p:txBody>
          <a:bodyPr>
            <a:normAutofit/>
          </a:bodyPr>
          <a:lstStyle/>
          <a:p>
            <a:r>
              <a:rPr lang="hi-IN" sz="4000" b="1" dirty="0">
                <a:solidFill>
                  <a:schemeClr val="bg1"/>
                </a:solidFill>
              </a:rPr>
              <a:t>प्रदर्शन का मापन</a:t>
            </a:r>
            <a:endParaRPr lang="en-US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006" y="371192"/>
            <a:ext cx="7050594" cy="566746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i-IN" sz="2200" b="1" dirty="0"/>
              <a:t>पिछले वित्तीय वर्ष के 31 मार्च को बेसलाइन डेटा/स्कोर </a:t>
            </a:r>
            <a:endParaRPr lang="en-US" sz="2200" b="1" dirty="0"/>
          </a:p>
          <a:p>
            <a:pPr>
              <a:lnSpc>
                <a:spcPct val="150000"/>
              </a:lnSpc>
            </a:pPr>
            <a:r>
              <a:rPr lang="hi-IN" sz="2200" b="1" dirty="0"/>
              <a:t>वार्षिक अभ्यास </a:t>
            </a:r>
            <a:endParaRPr lang="en-US" sz="2200" b="1" dirty="0"/>
          </a:p>
          <a:p>
            <a:pPr>
              <a:lnSpc>
                <a:spcPct val="150000"/>
              </a:lnSpc>
            </a:pPr>
            <a:r>
              <a:rPr lang="hi-IN" sz="2200" b="1" dirty="0"/>
              <a:t>क्रमिक वर्षों में, बेसलाइन स्कोर से विषयगत/समग्र स्कोर में परिवर्तन उस ग्राम पंचायत के विषयगत/समग्र प्रदर्शन को इंगित करता है </a:t>
            </a:r>
            <a:endParaRPr lang="en-US" sz="22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i-IN" sz="2200" b="1" dirty="0"/>
              <a:t>बेसलाइन से</a:t>
            </a:r>
            <a:r>
              <a:rPr lang="en-US" sz="2200" b="1" dirty="0"/>
              <a:t> </a:t>
            </a:r>
            <a:r>
              <a:rPr lang="hi-IN" sz="2200" b="1" dirty="0"/>
              <a:t>प्रतिशत</a:t>
            </a:r>
            <a:r>
              <a:rPr lang="en-US" sz="2200" b="1" dirty="0"/>
              <a:t> </a:t>
            </a:r>
            <a:r>
              <a:rPr lang="hi-IN" sz="2200" b="1" dirty="0"/>
              <a:t>परिवर्तन</a:t>
            </a:r>
            <a:endParaRPr lang="en-US" sz="22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i-IN" sz="2200" b="1" dirty="0"/>
              <a:t>लक्ष्य की ओर प्रतिशत प्रगति </a:t>
            </a:r>
            <a:endParaRPr lang="en-US" sz="22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i-IN" sz="2200" b="1" dirty="0"/>
              <a:t>पिछले वर्ष से प्रतिशत परिवर्तन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09284-C0A3-7C51-4C95-5545F96D8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425" y="5699660"/>
            <a:ext cx="1152244" cy="1158340"/>
          </a:xfrm>
          <a:prstGeom prst="rect">
            <a:avLst/>
          </a:prstGeom>
        </p:spPr>
      </p:pic>
      <p:sp>
        <p:nvSpPr>
          <p:cNvPr id="13314" name="AutoShape 2" descr="719,482 Measure Ic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719,482 Measure Ic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379186" y="0"/>
            <a:ext cx="16097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169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84" y="1153572"/>
            <a:ext cx="3102114" cy="44611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Arial Black" pitchFamily="34" charset="0"/>
              </a:rPr>
              <a:t>Measuring of Performance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006" y="371192"/>
            <a:ext cx="7050594" cy="5667469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Baseline Data /Score as on 31</a:t>
            </a:r>
            <a:r>
              <a:rPr lang="en-US" sz="2000" b="1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March of Preceding FY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Annual Exercise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In successive years, change in Thematic/composite score from baseline score indicates thematic/overall performance of that GP</a:t>
            </a:r>
          </a:p>
          <a:p>
            <a:pPr marL="971550" lvl="1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%age Change from baseline </a:t>
            </a:r>
          </a:p>
          <a:p>
            <a:pPr marL="971550" lvl="1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%age Progress towards target </a:t>
            </a:r>
          </a:p>
          <a:p>
            <a:pPr marL="971550" lvl="1" indent="-51435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%age Change from previous year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09284-C0A3-7C51-4C95-5545F96D8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425" y="5699660"/>
            <a:ext cx="1152244" cy="1158340"/>
          </a:xfrm>
          <a:prstGeom prst="rect">
            <a:avLst/>
          </a:prstGeom>
        </p:spPr>
      </p:pic>
      <p:sp>
        <p:nvSpPr>
          <p:cNvPr id="13314" name="AutoShape 2" descr="719,482 Measure Ic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719,482 Measure Ic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379186" y="0"/>
            <a:ext cx="16097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6196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512A9-64E5-28A2-A3B8-3794A0A0F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2617426"/>
            <a:ext cx="3197485" cy="1803226"/>
          </a:xfrm>
        </p:spPr>
        <p:txBody>
          <a:bodyPr>
            <a:normAutofit/>
          </a:bodyPr>
          <a:lstStyle/>
          <a:p>
            <a:pPr algn="ctr"/>
            <a:r>
              <a:rPr lang="hi-IN" sz="5400" b="1" u="sng" dirty="0"/>
              <a:t>पीडीआई क्यों</a:t>
            </a:r>
            <a:endParaRPr lang="en-US" sz="5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BF8A-1D4F-E296-E751-E231A6C40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9337" y="416688"/>
            <a:ext cx="8557655" cy="5671595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hi-IN" sz="2400" dirty="0"/>
              <a:t>प्रगति का साक्ष्य आधारित यथार्थवादी मूल्यांकन 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hi-IN" sz="2400" dirty="0"/>
              <a:t>साक्ष्य आधारित योजना अग्रणी - बेहतर जीपीडीपी 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hi-IN" sz="2400" dirty="0"/>
              <a:t>यदि ग्राम पंचायतें राष्ट्रीय/राज्य लक्ष्यों से आगे/उपलब्धि के करीब हैं तो महत्वाकांक्षी लक्ष्य निर्धारित करना 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hi-IN" sz="2400" dirty="0"/>
              <a:t>विकासात्मक प्रगति पर प्रोत्साहन के लिए बेहतर तरीका 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hi-IN" sz="2400" dirty="0"/>
              <a:t>अभी तक किसी अंतरराज्यीय तुलना की योजना नहीं है 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hi-IN" sz="2400" dirty="0"/>
              <a:t>राज्य/जिले जीपी की तुलना कर सकते हैं </a:t>
            </a:r>
            <a:endParaRPr lang="en-US" sz="2400" dirty="0"/>
          </a:p>
          <a:p>
            <a:pPr marL="514350" indent="-514350">
              <a:lnSpc>
                <a:spcPct val="110000"/>
              </a:lnSpc>
              <a:buFont typeface="+mj-lt"/>
              <a:buAutoNum type="alphaLcParenR"/>
            </a:pPr>
            <a:r>
              <a:rPr lang="hi-IN" sz="2400" dirty="0"/>
              <a:t>प्रत्येक विषय पर एलएसडीजी विषयगत स्कोर पर</a:t>
            </a:r>
            <a:endParaRPr lang="en-US" sz="2400" dirty="0"/>
          </a:p>
          <a:p>
            <a:pPr marL="514350" indent="-514350">
              <a:lnSpc>
                <a:spcPct val="110000"/>
              </a:lnSpc>
              <a:buFont typeface="+mj-lt"/>
              <a:buAutoNum type="alphaLcParenR"/>
            </a:pPr>
            <a:r>
              <a:rPr lang="hi-IN" sz="2400" dirty="0"/>
              <a:t>समग्र पीडीआई स्कोर पर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hi-IN" sz="2400" dirty="0"/>
              <a:t>विकास के लिए क्षेत्रों और ग्राम पंचायतों को प्राथमिकता देने में सहायता करें।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B85AA-CCCC-BA09-0E2C-B0E532F06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2" y="5531659"/>
            <a:ext cx="1154325" cy="1154325"/>
          </a:xfrm>
          <a:prstGeom prst="rect">
            <a:avLst/>
          </a:prstGeom>
        </p:spPr>
      </p:pic>
      <p:sp>
        <p:nvSpPr>
          <p:cNvPr id="8194" name="AutoShape 2" descr="Important Icon Images - Free Download on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Important Icon Images - Free Download on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DB946B-F775-043D-DF60-0FB57BCB4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818" y="11957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upload.wikimedia.org/wikipedia/commons/thumb/4/46/...">
            <a:extLst>
              <a:ext uri="{FF2B5EF4-FFF2-40B4-BE49-F238E27FC236}">
                <a16:creationId xmlns:a16="http://schemas.microsoft.com/office/drawing/2014/main" id="{B33E054D-F5A6-4120-899D-A1CC503F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35" y="701313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5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32912"/>
            <a:ext cx="3682708" cy="3603705"/>
            <a:chOff x="756457" y="1747059"/>
            <a:chExt cx="4389121" cy="4389120"/>
          </a:xfrm>
        </p:grpSpPr>
        <p:sp>
          <p:nvSpPr>
            <p:cNvPr id="7" name="Oval 6"/>
            <p:cNvSpPr/>
            <p:nvPr/>
          </p:nvSpPr>
          <p:spPr>
            <a:xfrm>
              <a:off x="756458" y="1747059"/>
              <a:ext cx="4389120" cy="43891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56457" y="2067895"/>
              <a:ext cx="4389120" cy="3875809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24020" y="5381906"/>
            <a:ext cx="7625915" cy="588879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A Review of Framework of Implementation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07EBC9-042F-4CEB-BF5B-06194DA098BC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980" b="26560"/>
          <a:stretch>
            <a:fillRect/>
          </a:stretch>
        </p:blipFill>
        <p:spPr>
          <a:xfrm>
            <a:off x="10936586" y="303933"/>
            <a:ext cx="1089313" cy="53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EC504-FE7F-AEDA-A630-2B6FBCEDA54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977503"/>
            <a:ext cx="1224020" cy="673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F60923-1BE0-8CCF-1DDC-5CAD4D07DB9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6849" y="276772"/>
            <a:ext cx="1072798" cy="5833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24020" y="4751300"/>
            <a:ext cx="7625915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Panchayat Development Index (PDI)</a:t>
            </a:r>
          </a:p>
        </p:txBody>
      </p:sp>
      <p:pic>
        <p:nvPicPr>
          <p:cNvPr id="13" name="Picture 2" descr="Govt of India Logo Vector 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7316" y="121986"/>
            <a:ext cx="951714" cy="147362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6F3B50-D952-AA7C-BCF7-CF842E97ECF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3878" y="3067451"/>
            <a:ext cx="3048121" cy="379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735B09-EC2E-40AC-15C6-825B8281D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020" y="6016310"/>
            <a:ext cx="7625915" cy="5888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Srinagar, August 21, 2023</a:t>
            </a:r>
          </a:p>
        </p:txBody>
      </p:sp>
    </p:spTree>
    <p:extLst>
      <p:ext uri="{BB962C8B-B14F-4D97-AF65-F5344CB8AC3E}">
        <p14:creationId xmlns:p14="http://schemas.microsoft.com/office/powerpoint/2010/main" val="1930535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512A9-64E5-28A2-A3B8-3794A0A0F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2617426"/>
            <a:ext cx="3197485" cy="180322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PDI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BF8A-1D4F-E296-E751-E231A6C40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9337" y="416688"/>
            <a:ext cx="8557655" cy="5671595"/>
          </a:xfrm>
        </p:spPr>
        <p:txBody>
          <a:bodyPr anchor="ctr">
            <a:noAutofit/>
          </a:bodyPr>
          <a:lstStyle/>
          <a:p>
            <a:pPr algn="just">
              <a:spcBef>
                <a:spcPts val="400"/>
              </a:spcBef>
              <a:spcAft>
                <a:spcPts val="1200"/>
              </a:spcAft>
            </a:pPr>
            <a:r>
              <a:rPr lang="en-US" sz="2400" b="1" dirty="0"/>
              <a:t>Evidence Based Realistic Assessment of Progress</a:t>
            </a:r>
          </a:p>
          <a:p>
            <a:pPr algn="just">
              <a:spcBef>
                <a:spcPts val="400"/>
              </a:spcBef>
              <a:spcAft>
                <a:spcPts val="1200"/>
              </a:spcAft>
            </a:pPr>
            <a:r>
              <a:rPr lang="en-US" sz="2400" b="1" dirty="0"/>
              <a:t>Evidence Based Planning leading - better GPDP  </a:t>
            </a:r>
          </a:p>
          <a:p>
            <a:pPr algn="just">
              <a:spcBef>
                <a:spcPts val="400"/>
              </a:spcBef>
              <a:spcAft>
                <a:spcPts val="1200"/>
              </a:spcAft>
            </a:pPr>
            <a:r>
              <a:rPr lang="en-US" sz="2400" b="1" dirty="0"/>
              <a:t>Setting ambitious targets if GPs are ahead of/nearing achievement of National / State targets</a:t>
            </a:r>
          </a:p>
          <a:p>
            <a:pPr algn="just">
              <a:spcBef>
                <a:spcPts val="400"/>
              </a:spcBef>
              <a:spcAft>
                <a:spcPts val="1200"/>
              </a:spcAft>
            </a:pPr>
            <a:r>
              <a:rPr lang="en-US" sz="2400" b="1" dirty="0"/>
              <a:t>Better method for Incentivization on developmental progress</a:t>
            </a:r>
          </a:p>
          <a:p>
            <a:pPr algn="just">
              <a:spcBef>
                <a:spcPts val="400"/>
              </a:spcBef>
              <a:spcAft>
                <a:spcPts val="1200"/>
              </a:spcAft>
            </a:pPr>
            <a:r>
              <a:rPr lang="en-US" sz="2400" b="1" dirty="0"/>
              <a:t>No Inter-State comparison planned as of now</a:t>
            </a:r>
          </a:p>
          <a:p>
            <a:pPr algn="just">
              <a:spcBef>
                <a:spcPts val="400"/>
              </a:spcBef>
              <a:spcAft>
                <a:spcPts val="1200"/>
              </a:spcAft>
            </a:pPr>
            <a:r>
              <a:rPr lang="en-US" sz="2400" b="1" dirty="0"/>
              <a:t>States/Districts can compare GPs on </a:t>
            </a:r>
          </a:p>
          <a:p>
            <a:pPr marL="457200" indent="-457200" algn="just">
              <a:spcBef>
                <a:spcPts val="400"/>
              </a:spcBef>
              <a:spcAft>
                <a:spcPts val="1200"/>
              </a:spcAft>
              <a:buAutoNum type="alphaLcParenR"/>
            </a:pPr>
            <a:r>
              <a:rPr lang="en-US" sz="2400" b="1" dirty="0"/>
              <a:t>LSDG thematic scores on each theme</a:t>
            </a:r>
          </a:p>
          <a:p>
            <a:pPr marL="457200" indent="-457200" algn="just">
              <a:spcBef>
                <a:spcPts val="400"/>
              </a:spcBef>
              <a:spcAft>
                <a:spcPts val="1200"/>
              </a:spcAft>
              <a:buAutoNum type="alphaLcParenR"/>
            </a:pPr>
            <a:r>
              <a:rPr lang="en-US" sz="2400" b="1" dirty="0"/>
              <a:t>composite PDI scores  </a:t>
            </a:r>
          </a:p>
          <a:p>
            <a:pPr algn="just">
              <a:spcBef>
                <a:spcPts val="400"/>
              </a:spcBef>
              <a:spcAft>
                <a:spcPts val="1200"/>
              </a:spcAft>
            </a:pPr>
            <a:r>
              <a:rPr lang="en-US" sz="2400" b="1" dirty="0"/>
              <a:t>Help in prioritizing the sectors and GPs for development.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B85AA-CCCC-BA09-0E2C-B0E532F06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2" y="5531659"/>
            <a:ext cx="1154325" cy="1154325"/>
          </a:xfrm>
          <a:prstGeom prst="rect">
            <a:avLst/>
          </a:prstGeom>
        </p:spPr>
      </p:pic>
      <p:sp>
        <p:nvSpPr>
          <p:cNvPr id="8194" name="AutoShape 2" descr="Important Icon Images - Free Download on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Important Icon Images - Free Download on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DB946B-F775-043D-DF60-0FB57BCB4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818" y="11957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 descr="upload.wikimedia.org/wikipedia/commons/thumb/4/46/...">
            <a:extLst>
              <a:ext uri="{FF2B5EF4-FFF2-40B4-BE49-F238E27FC236}">
                <a16:creationId xmlns:a16="http://schemas.microsoft.com/office/drawing/2014/main" id="{B33E054D-F5A6-4120-899D-A1CC503FA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35" y="701313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185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84C52-1A9B-6E16-C5C4-F0237B62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i-IN" b="1" dirty="0"/>
              <a:t>चुनौतियां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D2682-E59A-E74D-6FA6-2B513E9E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914400"/>
            <a:ext cx="7777801" cy="4461163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i-IN" sz="2600" b="1" dirty="0"/>
              <a:t>साक्ष्य आधारित योजना में नये प्रतिमान </a:t>
            </a:r>
            <a:endParaRPr lang="en-US" sz="2600" b="1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i-IN" sz="2600" b="1" dirty="0"/>
              <a:t>डेटा उपलब्धता एवं संग्रहण अभ्यास </a:t>
            </a:r>
            <a:endParaRPr lang="en-US" sz="2600" b="1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i-IN" sz="2600" b="1" dirty="0"/>
              <a:t>विशाल डेटा वॉल्यूम: 631 डेटा पॉइंट, 577 संकेतक </a:t>
            </a:r>
            <a:endParaRPr lang="en-US" sz="2600" b="1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i-IN" sz="2600" b="1" dirty="0"/>
              <a:t>2.5 लाख से अधिक जीपी की डेटा व्याख्या और विश्लेषण </a:t>
            </a:r>
            <a:endParaRPr lang="en-US" sz="2600" b="1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i-IN" sz="2600" b="1" dirty="0"/>
              <a:t>डेटा सत्यापन तंत्र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AutoShape 2" descr="Data Sharing icon in vector. Logotype 3437040 Vector Art at Vectee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6F138-FDC3-0B9D-AFFF-A28751F0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34" y="504826"/>
            <a:ext cx="2076449" cy="2076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2899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84C52-1A9B-6E16-C5C4-F0237B62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D2682-E59A-E74D-6FA6-2B513E9E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914400"/>
            <a:ext cx="7777801" cy="4461163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New Paradigm in Evidence Based Planning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Data availability &amp; Collection Exercise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Huge Data Volume: 631 Data points, 577 indicators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Data interpretation &amp; analysis of over 2.5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lakh GPs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Data validation mechanism</a:t>
            </a:r>
          </a:p>
        </p:txBody>
      </p:sp>
      <p:sp>
        <p:nvSpPr>
          <p:cNvPr id="3074" name="AutoShape 2" descr="Data Sharing icon in vector. Logotype 3437040 Vector Art at Vectee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6F138-FDC3-0B9D-AFFF-A28751F0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34" y="504826"/>
            <a:ext cx="2076449" cy="2076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351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5" name="Arc 103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0284BD-84A3-59F3-B1AD-A3361617E5F8}"/>
              </a:ext>
            </a:extLst>
          </p:cNvPr>
          <p:cNvSpPr txBox="1"/>
          <p:nvPr/>
        </p:nvSpPr>
        <p:spPr>
          <a:xfrm>
            <a:off x="400833" y="479493"/>
            <a:ext cx="56951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i-IN" sz="4400" b="1" u="sng" dirty="0"/>
              <a:t>आगे का रास्ता</a:t>
            </a:r>
            <a:endParaRPr lang="en-US" sz="4400" b="1" u="sng" kern="1200" dirty="0">
              <a:solidFill>
                <a:schemeClr val="tx1"/>
              </a:solidFill>
              <a:latin typeface="Albertus Extra Bold" pitchFamily="34" charset="0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BD040D-CF03-D885-0DBF-48A88DC09416}"/>
              </a:ext>
            </a:extLst>
          </p:cNvPr>
          <p:cNvSpPr txBox="1">
            <a:spLocks/>
          </p:cNvSpPr>
          <p:nvPr/>
        </p:nvSpPr>
        <p:spPr>
          <a:xfrm>
            <a:off x="573024" y="1984443"/>
            <a:ext cx="9144000" cy="284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20000"/>
              </a:lnSpc>
            </a:pPr>
            <a:r>
              <a:rPr lang="hi-IN" sz="2600" b="1" dirty="0"/>
              <a:t>डेटा संग्रह के लिए मजबूत तंत्र </a:t>
            </a:r>
            <a:endParaRPr lang="en-US" sz="2600" b="1" dirty="0"/>
          </a:p>
          <a:p>
            <a:pPr marL="457200">
              <a:lnSpc>
                <a:spcPct val="120000"/>
              </a:lnSpc>
            </a:pPr>
            <a:r>
              <a:rPr lang="hi-IN" sz="2600" b="1" dirty="0"/>
              <a:t>डेटा साझाकरण </a:t>
            </a:r>
            <a:endParaRPr lang="en-US" sz="2600" b="1" dirty="0"/>
          </a:p>
          <a:p>
            <a:pPr marL="457200">
              <a:lnSpc>
                <a:spcPct val="120000"/>
              </a:lnSpc>
            </a:pPr>
            <a:r>
              <a:rPr lang="hi-IN" sz="2600" b="1" dirty="0"/>
              <a:t>डेटा सत्यापन </a:t>
            </a:r>
            <a:endParaRPr lang="en-US" sz="2600" b="1" dirty="0"/>
          </a:p>
          <a:p>
            <a:pPr marL="457200">
              <a:lnSpc>
                <a:spcPct val="120000"/>
              </a:lnSpc>
            </a:pPr>
            <a:r>
              <a:rPr lang="hi-IN" sz="2600" b="1" dirty="0"/>
              <a:t>प्रोत्साहन एवं क्षमता निर्माण और प्रशिक्षण</a:t>
            </a:r>
            <a:endParaRPr lang="en-US" sz="2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8BE7C-1D24-0B3B-4960-BA92C53FD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392" y="5576927"/>
            <a:ext cx="1154325" cy="11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30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5" name="Arc 1034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0284BD-84A3-59F3-B1AD-A3361617E5F8}"/>
              </a:ext>
            </a:extLst>
          </p:cNvPr>
          <p:cNvSpPr txBox="1"/>
          <p:nvPr/>
        </p:nvSpPr>
        <p:spPr>
          <a:xfrm>
            <a:off x="400833" y="479493"/>
            <a:ext cx="56951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Albertus Extra Bold" pitchFamily="34" charset="0"/>
                <a:ea typeface="+mj-ea"/>
                <a:cs typeface="+mj-cs"/>
              </a:rPr>
              <a:t>ROAD AHEAD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3BD040D-CF03-D885-0DBF-48A88DC09416}"/>
              </a:ext>
            </a:extLst>
          </p:cNvPr>
          <p:cNvSpPr txBox="1">
            <a:spLocks/>
          </p:cNvSpPr>
          <p:nvPr/>
        </p:nvSpPr>
        <p:spPr>
          <a:xfrm>
            <a:off x="573024" y="1984443"/>
            <a:ext cx="9144000" cy="284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r>
              <a:rPr lang="en-US" sz="3200" b="1" dirty="0"/>
              <a:t>Robust Mechanism for Data Collection</a:t>
            </a:r>
          </a:p>
          <a:p>
            <a:pPr marL="457200"/>
            <a:r>
              <a:rPr lang="en-US" sz="3200" b="1" dirty="0"/>
              <a:t>Data Validation</a:t>
            </a:r>
          </a:p>
          <a:p>
            <a:pPr marL="457200"/>
            <a:r>
              <a:rPr lang="en-US" sz="3200" b="1" dirty="0"/>
              <a:t>Data Sharing</a:t>
            </a:r>
          </a:p>
          <a:p>
            <a:pPr marL="457200"/>
            <a:r>
              <a:rPr lang="en-US" sz="3200" b="1" dirty="0"/>
              <a:t>Incentivization &amp; CB&amp;T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8BE7C-1D24-0B3B-4960-BA92C53FD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392" y="5576927"/>
            <a:ext cx="1154325" cy="11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12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93DB5-75DB-6D42-3DBE-14500D035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491" y="1153572"/>
            <a:ext cx="3200949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hi-IN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डेटा संग्रहण</a:t>
            </a:r>
            <a:br>
              <a:rPr lang="hi-IN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br>
              <a:rPr lang="hi-IN" sz="1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hi-IN" sz="11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3AF7D-D16E-D76B-7C4C-6CD5303D9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9591" y="225468"/>
            <a:ext cx="7595238" cy="63134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b="1" dirty="0"/>
              <a:t>पीडीआई के लिए एमओपीआर</a:t>
            </a:r>
            <a:r>
              <a:rPr lang="en-US" b="1" dirty="0"/>
              <a:t> (MoPR)-</a:t>
            </a:r>
            <a:r>
              <a:rPr lang="hi-IN" b="1" dirty="0"/>
              <a:t> एनआईसी</a:t>
            </a:r>
            <a:r>
              <a:rPr lang="en-US" b="1" dirty="0"/>
              <a:t> (NIC)</a:t>
            </a:r>
            <a:r>
              <a:rPr lang="hi-IN" b="1" dirty="0"/>
              <a:t> ऑनलाइन डेटाबेस प्रबंधन एप्लिकेशन यूआरएल : www.pdi.gov.in </a:t>
            </a:r>
            <a:r>
              <a:rPr lang="en-US" b="1" dirty="0"/>
              <a:t>(PDI Portal)</a:t>
            </a:r>
          </a:p>
          <a:p>
            <a:pPr marL="3429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b="1" dirty="0"/>
              <a:t>संकेतकों में आवश्यकता आधारित संशोधन </a:t>
            </a:r>
            <a:endParaRPr lang="en-US" b="1" dirty="0"/>
          </a:p>
          <a:p>
            <a:pPr marL="3429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b="1" dirty="0"/>
              <a:t>मंत्रालयों/विभागों के मान्य डेटाबेस का उपयोग </a:t>
            </a:r>
            <a:endParaRPr lang="en-US" b="1" dirty="0"/>
          </a:p>
          <a:p>
            <a:pPr marL="3429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b="1" dirty="0"/>
              <a:t>MoPR डेटा साझा करने के लिए केंद्रीय मंत्रालयों के साथ समन्वय कर रहा है </a:t>
            </a:r>
            <a:endParaRPr lang="en-US" b="1" dirty="0"/>
          </a:p>
          <a:p>
            <a:pPr marL="3429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b="1" dirty="0"/>
              <a:t>राज्य विभिन्न राज्य पोर्टलों से डेटा साझा करने की सुविधा प्रदान करेगा </a:t>
            </a:r>
            <a:endParaRPr lang="en-US" b="1" dirty="0"/>
          </a:p>
          <a:p>
            <a:pPr marL="3429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b="1" dirty="0"/>
              <a:t>प्रोत्साहन के लिए अनिवार्य संकेतक आधार </a:t>
            </a:r>
            <a:endParaRPr lang="en-US" b="1" dirty="0"/>
          </a:p>
          <a:p>
            <a:pPr marL="3429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i-IN" b="1" dirty="0"/>
              <a:t>विशिष्ट संकेतकों की सूची से राज्यों का चयन करें</a:t>
            </a:r>
            <a:endParaRPr lang="en-US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71" y="84551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7395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93DB5-75DB-6D42-3DBE-14500D035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491" y="1153572"/>
            <a:ext cx="3200949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Collection 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3AF7D-D16E-D76B-7C4C-6CD5303D9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9591" y="225468"/>
            <a:ext cx="7595238" cy="63134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MoPR NIC Online Database Management Application for PDI URL: </a:t>
            </a:r>
            <a:r>
              <a:rPr lang="en-US" b="1" dirty="0">
                <a:hlinkClick r:id="rId2"/>
              </a:rPr>
              <a:t>www.pdi.gov.in</a:t>
            </a:r>
            <a:r>
              <a:rPr lang="en-US" b="1" dirty="0"/>
              <a:t>  </a:t>
            </a:r>
          </a:p>
          <a:p>
            <a:pPr marL="3429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030A0"/>
                </a:solidFill>
              </a:rPr>
              <a:t>Need based modification in indicators</a:t>
            </a:r>
          </a:p>
          <a:p>
            <a:pPr marL="3429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Use of Validated database of Ministries/Department </a:t>
            </a:r>
          </a:p>
          <a:p>
            <a:pPr marL="3429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MoPR coordinating with Union Ministries for data sharing </a:t>
            </a:r>
          </a:p>
          <a:p>
            <a:pPr marL="3429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State to facilitate sharing of data from various State portals </a:t>
            </a:r>
          </a:p>
          <a:p>
            <a:pPr marL="3429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Mandatory Indicators basis for Incentivization</a:t>
            </a:r>
          </a:p>
          <a:p>
            <a:pPr marL="34290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From the list of specific indicators States to select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71" y="84551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6122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8444C-0469-401F-E4DC-9B19B8EF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2367419"/>
            <a:ext cx="3306113" cy="2404998"/>
          </a:xfrm>
        </p:spPr>
        <p:txBody>
          <a:bodyPr>
            <a:normAutofit/>
          </a:bodyPr>
          <a:lstStyle/>
          <a:p>
            <a:r>
              <a:rPr lang="hi-IN" b="1" dirty="0">
                <a:solidFill>
                  <a:schemeClr val="bg1"/>
                </a:solidFill>
              </a:rPr>
              <a:t>डेटा सत्यापन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FD9B7-157C-8CC7-634A-EC0F1B77F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1303020"/>
            <a:ext cx="7557090" cy="4377690"/>
          </a:xfrm>
        </p:spPr>
        <p:txBody>
          <a:bodyPr anchor="ctr"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hi-IN" sz="2400" b="1" dirty="0"/>
              <a:t>अनेक स्तरों पर अनेक जाँचें और सत्यापन </a:t>
            </a:r>
            <a:endParaRPr lang="en-US" sz="2400" b="1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hi-IN" sz="2400" b="1" dirty="0"/>
              <a:t>सांख्यिकी विभाग प्रत्येक स्तर - ब्लॉक, जिला और राज्य - पर डेटा सत्यापन में सहायता करेगा </a:t>
            </a:r>
            <a:endParaRPr lang="en-US" sz="2400" b="1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hi-IN" sz="2400" b="1" dirty="0"/>
              <a:t>ब्लॉक कार्यालय के अंतर्गत ब्लॉक स्तर पर डेटा सत्यापन के लिए समर्पित सेल का निर्माण </a:t>
            </a:r>
            <a:endParaRPr lang="en-US" sz="2400" b="1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hi-IN" sz="2400" b="1" dirty="0"/>
              <a:t>राज्य स्तर पर योजना एवं सांख्यिकी विभाग डेटा के संरक्षक और उसके सत्यापन के रूप में कार्य करेगा </a:t>
            </a:r>
            <a:endParaRPr lang="en-US" sz="2400" b="1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hi-IN" sz="2400" b="1" dirty="0"/>
              <a:t>डेटा साझा करने में आसानी के लिए मंत्रालय और विभाग भविष्य में एलजीडी स्थानीय निकाय आधारित डेटा एकत्र करेंगे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6296" y="126748"/>
            <a:ext cx="965703" cy="9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869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8444C-0469-401F-E4DC-9B19B8EF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2367419"/>
            <a:ext cx="3306113" cy="240499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Validation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FD9B7-157C-8CC7-634A-EC0F1B77F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63671"/>
            <a:ext cx="7557090" cy="5924811"/>
          </a:xfrm>
        </p:spPr>
        <p:txBody>
          <a:bodyPr anchor="ctr"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Numerous Checks and Validation at multiple levels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Statistics to assist in data validation at every level – Block, District and State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22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Creation of dedicated cell for data validation at Block level under the Block Office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Department of Planning and Statistics at State level to act as custodian of data and its validation 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Ministries &amp; Departments to collect LGD local body seeded data in the future for ease of sharing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6296" y="126748"/>
            <a:ext cx="965703" cy="9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6444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 descr="Score Icons – Download for Free in PNG and SV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Rectangle 15"/>
          <p:cNvSpPr/>
          <p:nvPr/>
        </p:nvSpPr>
        <p:spPr>
          <a:xfrm>
            <a:off x="207433" y="1528550"/>
            <a:ext cx="2462615" cy="830997"/>
          </a:xfrm>
          <a:prstGeom prst="rect">
            <a:avLst/>
          </a:prstGeom>
          <a:solidFill>
            <a:srgbClr val="B4A5F0"/>
          </a:solidFill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solidFill>
                  <a:schemeClr val="bg1"/>
                </a:solidFill>
              </a:rPr>
              <a:t>डेटा स्रोत सत्यापन टीम</a:t>
            </a:r>
            <a:endParaRPr lang="en-US" sz="2133" b="1" dirty="0">
              <a:solidFill>
                <a:schemeClr val="bg1"/>
              </a:solidFill>
              <a:latin typeface="Arial" panose="020B0604020202020204" pitchFamily="34" charset="0"/>
              <a:ea typeface="Fira Sans Extra Condensed SemiBold"/>
              <a:cs typeface="Arial" panose="020B0604020202020204" pitchFamily="34" charset="0"/>
              <a:sym typeface="Fira Sans Extra Condensed SemiBold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790825" y="1004977"/>
            <a:ext cx="9193743" cy="14677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2000" b="1" dirty="0"/>
              <a:t>ग्राम पंचायत के पास/पर उपलब्ध डेटा बिंदुओं की पहचान </a:t>
            </a:r>
            <a:endParaRPr lang="en-US" sz="2000" b="1" dirty="0"/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2000" b="1" dirty="0"/>
              <a:t>पहचान रजिस्टर/प्रारूप जहां डेटा बिंदु उपलब्ध होंगे </a:t>
            </a:r>
            <a:endParaRPr lang="en-US" sz="2000" b="1" dirty="0"/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2000" b="1" dirty="0"/>
              <a:t>सर्वेक्षण के माध्यम से एकत्र किए जाने वाले डेटा बिंदुओं की पहचान</a:t>
            </a:r>
            <a:endParaRPr lang="en-US" sz="20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8193" y="3466347"/>
            <a:ext cx="2531856" cy="830997"/>
          </a:xfrm>
          <a:prstGeom prst="rect">
            <a:avLst/>
          </a:prstGeom>
          <a:solidFill>
            <a:srgbClr val="B4A5F0"/>
          </a:solidFill>
        </p:spPr>
        <p:txBody>
          <a:bodyPr wrap="square">
            <a:spAutoFit/>
          </a:bodyPr>
          <a:lstStyle/>
          <a:p>
            <a:pPr algn="ctr"/>
            <a:r>
              <a:rPr lang="hi-IN" sz="2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सुविधा</a:t>
            </a:r>
            <a:r>
              <a:rPr lang="hi-IN" sz="2400" b="1" dirty="0">
                <a:solidFill>
                  <a:schemeClr val="bg1"/>
                </a:solidFill>
              </a:rPr>
              <a:t>कर्ता</a:t>
            </a:r>
            <a:endParaRPr lang="hi-IN" sz="24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(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Facilitator)</a:t>
            </a:r>
          </a:p>
        </p:txBody>
      </p:sp>
      <p:sp>
        <p:nvSpPr>
          <p:cNvPr id="71685" name="AutoShape 5" descr="731,578 Winner Ic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21" name="Picture 16" descr="47,370 Data Collection Illustrations &amp; Clip Art - iStock | Data collection  icon, Data, Big data">
            <a:extLst>
              <a:ext uri="{FF2B5EF4-FFF2-40B4-BE49-F238E27FC236}">
                <a16:creationId xmlns:a16="http://schemas.microsoft.com/office/drawing/2014/main" id="{5525FD2C-89CD-4D01-B40F-BD8D9865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EFD2"/>
              </a:clrFrom>
              <a:clrTo>
                <a:srgbClr val="F6E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0" y="920135"/>
            <a:ext cx="502984" cy="5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47,370 Data Collection Illustrations &amp; Clip Art - iStock | Data collection  icon, Data, Big data">
            <a:extLst>
              <a:ext uri="{FF2B5EF4-FFF2-40B4-BE49-F238E27FC236}">
                <a16:creationId xmlns:a16="http://schemas.microsoft.com/office/drawing/2014/main" id="{5525FD2C-89CD-4D01-B40F-BD8D9865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EFD2"/>
              </a:clrFrom>
              <a:clrTo>
                <a:srgbClr val="F6E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0" y="2955947"/>
            <a:ext cx="502984" cy="5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2" name="AutoShape 2" descr="Validation - Free business icons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96E382-8CF1-D4B3-AE77-CE37D4BC4661}"/>
              </a:ext>
            </a:extLst>
          </p:cNvPr>
          <p:cNvSpPr/>
          <p:nvPr/>
        </p:nvSpPr>
        <p:spPr>
          <a:xfrm>
            <a:off x="2790825" y="285750"/>
            <a:ext cx="9193743" cy="5048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2800" b="1" dirty="0"/>
              <a:t>कार्यभार</a:t>
            </a:r>
            <a:r>
              <a:rPr lang="en-US" sz="2800" b="1" dirty="0"/>
              <a:t> (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Role Assignment)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9141" y="5732375"/>
            <a:ext cx="2510908" cy="461665"/>
          </a:xfrm>
          <a:prstGeom prst="rect">
            <a:avLst/>
          </a:prstGeom>
          <a:solidFill>
            <a:srgbClr val="B4A5F0"/>
          </a:solidFill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solidFill>
                  <a:schemeClr val="bg1"/>
                </a:solidFill>
              </a:rPr>
              <a:t>पंचायत सचिव</a:t>
            </a:r>
            <a:endParaRPr lang="en-US" sz="2133" b="1" dirty="0">
              <a:solidFill>
                <a:schemeClr val="bg1"/>
              </a:solidFill>
              <a:latin typeface="Arial" panose="020B0604020202020204" pitchFamily="34" charset="0"/>
              <a:ea typeface="Fira Sans Extra Condensed SemiBold"/>
              <a:cs typeface="Arial" panose="020B0604020202020204" pitchFamily="34" charset="0"/>
              <a:sym typeface="Fira Sans Extra Condensed SemiBold"/>
            </a:endParaRPr>
          </a:p>
        </p:txBody>
      </p:sp>
      <p:pic>
        <p:nvPicPr>
          <p:cNvPr id="17" name="Picture 16" descr="47,370 Data Collection Illustrations &amp; Clip Art - iStock | Data collection  icon, Data, Big data">
            <a:extLst>
              <a:ext uri="{FF2B5EF4-FFF2-40B4-BE49-F238E27FC236}">
                <a16:creationId xmlns:a16="http://schemas.microsoft.com/office/drawing/2014/main" id="{5525FD2C-89CD-4D01-B40F-BD8D9865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EFD2"/>
              </a:clrFrom>
              <a:clrTo>
                <a:srgbClr val="F6E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2" y="5231627"/>
            <a:ext cx="502984" cy="5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790826" y="2594506"/>
            <a:ext cx="9152376" cy="2164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b="1" dirty="0"/>
              <a:t>डेटा संग्रह के लिए संस्थानों (आंगनवाड़ी केंद्र/पीएचसी/स्कूल आदि) का दौरा करें </a:t>
            </a:r>
            <a:endParaRPr lang="en-US" b="1" dirty="0"/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b="1" dirty="0"/>
              <a:t>हार्ड कॉपी में विधिवत प्रमाणित डेटा प्राप्त करें </a:t>
            </a:r>
            <a:endParaRPr lang="en-US" b="1" dirty="0"/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b="1" dirty="0"/>
              <a:t>सभी लाइन विभाग डेटा संग्रह की सुविधा प्रदान करेंगे </a:t>
            </a:r>
            <a:endParaRPr lang="en-US" b="1" dirty="0"/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b="1" dirty="0"/>
              <a:t>पोर्टल पर डेटा सावधानी से दर्ज करें और </a:t>
            </a:r>
            <a:endParaRPr lang="en-US" b="1" dirty="0"/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b="1" dirty="0"/>
              <a:t>हार्ड कॉपी की पीडीएफ अपलोड करें पूरा फॉर्म जीपी सचिव/पीडीओ को जमा करें</a:t>
            </a:r>
            <a:endParaRPr lang="en-GB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EB6E6DE-567A-1E96-D917-E98E6204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946" y="5114939"/>
            <a:ext cx="9065889" cy="14004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900" b="1" dirty="0"/>
              <a:t>अपलोड किए गए फॉर्म की प्रति पोर्टल से डाउनलोड करें और </a:t>
            </a:r>
            <a:endParaRPr lang="en-US" sz="1900" b="1" dirty="0"/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900" b="1" dirty="0"/>
              <a:t>अनुमोदन हेतु ग्राम सभा के समक्ष रखें </a:t>
            </a:r>
            <a:endParaRPr lang="en-US" sz="1900" b="1" dirty="0"/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900" b="1" dirty="0"/>
              <a:t>ग्राम सभा के अनुमोदन पर, ब्लॉक स्तरीय सत्यापन/जांच के लिए पोर्टल पर जमा करें।</a:t>
            </a:r>
            <a:endParaRPr lang="en-GB" sz="19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8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A8CBE-29C4-D6F6-126B-F5636891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6" y="1153572"/>
            <a:ext cx="3143273" cy="4461163"/>
          </a:xfrm>
        </p:spPr>
        <p:txBody>
          <a:bodyPr>
            <a:normAutofit/>
          </a:bodyPr>
          <a:lstStyle/>
          <a:p>
            <a:r>
              <a:rPr lang="hi-IN" sz="3600" b="1" dirty="0"/>
              <a:t>पंचायतों के लिए अनिवार्यताएँ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5C5E3-4A0F-81E0-1B26-C1BB39AFF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3" y="160339"/>
            <a:ext cx="7731358" cy="618491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hi-IN" sz="1700" b="1" dirty="0">
                <a:latin typeface="Nirmala Text" panose="020B0604020202020204" pitchFamily="34" charset="0"/>
                <a:cs typeface="+mj-cs"/>
              </a:rPr>
              <a:t>आरएलबी के रूप में पंचायत - शासन की एक प्रभावी इकाई </a:t>
            </a:r>
            <a:endParaRPr lang="en-US" sz="1700" b="1" dirty="0">
              <a:latin typeface="Nirmala Text" panose="020B0604020202020204" pitchFamily="34" charset="0"/>
              <a:cs typeface="+mj-cs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hi-IN" sz="1700" b="1" dirty="0">
                <a:latin typeface="Nirmala Text" panose="020B0604020202020204" pitchFamily="34" charset="0"/>
                <a:cs typeface="+mj-cs"/>
              </a:rPr>
              <a:t>जेजेएम, एसबीएम आदि योजनाओं की योजना और कार्यान्वयन की इकाई के रूप में ग्राम पंचायतें, माननीय प्रधान मंत्री ने टीबी मुक्त पंचायत का शुभारंभ किया </a:t>
            </a:r>
            <a:endParaRPr lang="en-US" sz="1700" b="1" dirty="0">
              <a:latin typeface="Nirmala Text" panose="020B0604020202020204" pitchFamily="34" charset="0"/>
              <a:cs typeface="+mj-cs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hi-IN" sz="1700" b="1" dirty="0">
                <a:latin typeface="Nirmala Text" panose="020B0604020202020204" pitchFamily="34" charset="0"/>
                <a:cs typeface="+mj-cs"/>
              </a:rPr>
              <a:t>विकास के लिए प्रतियोगिता </a:t>
            </a:r>
            <a:endParaRPr lang="en-US" sz="1700" b="1" dirty="0">
              <a:latin typeface="Nirmala Text" panose="020B0604020202020204" pitchFamily="34" charset="0"/>
              <a:cs typeface="+mj-cs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hi-IN" sz="1700" b="1" dirty="0">
                <a:latin typeface="Nirmala Text" panose="020B0604020202020204" pitchFamily="34" charset="0"/>
                <a:cs typeface="+mj-cs"/>
              </a:rPr>
              <a:t>सेवा वितरण की बेहतर गुणवत्ता की मांग </a:t>
            </a:r>
            <a:endParaRPr lang="en-US" sz="1700" b="1" dirty="0">
              <a:latin typeface="Nirmala Text" panose="020B0604020202020204" pitchFamily="34" charset="0"/>
              <a:cs typeface="+mj-cs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hi-IN" sz="1700" b="1" dirty="0">
                <a:latin typeface="Nirmala Text" panose="020B0604020202020204" pitchFamily="34" charset="0"/>
                <a:cs typeface="+mj-cs"/>
              </a:rPr>
              <a:t>संसाधनों का इष्टतम उपयोग </a:t>
            </a:r>
            <a:endParaRPr lang="en-US" sz="1700" b="1" dirty="0">
              <a:latin typeface="Nirmala Text" panose="020B0604020202020204" pitchFamily="34" charset="0"/>
              <a:cs typeface="+mj-cs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hi-IN" sz="1700" b="1" dirty="0">
                <a:latin typeface="Nirmala Text" panose="020B0604020202020204" pitchFamily="34" charset="0"/>
                <a:cs typeface="+mj-cs"/>
              </a:rPr>
              <a:t>एसडीजी प्राप्त करने के लिए सूचित रणनीतियाँ </a:t>
            </a:r>
            <a:endParaRPr lang="en-US" sz="1700" b="1" dirty="0">
              <a:latin typeface="Nirmala Text" panose="020B0604020202020204" pitchFamily="34" charset="0"/>
              <a:cs typeface="+mj-cs"/>
            </a:endParaRP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hi-IN" sz="1700" b="1" dirty="0">
                <a:latin typeface="Nirmala Text" panose="020B0604020202020204" pitchFamily="34" charset="0"/>
                <a:cs typeface="+mj-cs"/>
              </a:rPr>
              <a:t>साक्ष्य आधारित  </a:t>
            </a:r>
            <a:endParaRPr lang="en-US" sz="1700" b="1" dirty="0">
              <a:latin typeface="Nirmala Text" panose="020B0604020202020204" pitchFamily="34" charset="0"/>
              <a:cs typeface="+mj-cs"/>
            </a:endParaRP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i-IN" sz="1700" b="1" dirty="0">
                <a:latin typeface="Nirmala Text" panose="020B0604020202020204" pitchFamily="34" charset="0"/>
                <a:cs typeface="+mj-cs"/>
              </a:rPr>
              <a:t>ग्राम पंचायत के प्रदर्शन का आकलन </a:t>
            </a:r>
            <a:endParaRPr lang="en-US" sz="1700" b="1" dirty="0">
              <a:latin typeface="Nirmala Text" panose="020B0604020202020204" pitchFamily="34" charset="0"/>
              <a:cs typeface="+mj-cs"/>
            </a:endParaRP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i-IN" sz="1700" b="1" dirty="0">
                <a:latin typeface="Nirmala Text" panose="020B0604020202020204" pitchFamily="34" charset="0"/>
                <a:cs typeface="+mj-cs"/>
              </a:rPr>
              <a:t>विकासात्मक प्रयासों की प्रगति का आकलन </a:t>
            </a:r>
            <a:endParaRPr lang="en-US" sz="1700" b="1" dirty="0">
              <a:latin typeface="Nirmala Text" panose="020B0604020202020204" pitchFamily="34" charset="0"/>
              <a:cs typeface="+mj-cs"/>
            </a:endParaRP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i-IN" sz="1700" b="1" dirty="0">
                <a:latin typeface="Nirmala Text" panose="020B0604020202020204" pitchFamily="34" charset="0"/>
                <a:cs typeface="+mj-cs"/>
              </a:rPr>
              <a:t>उपलब्धि अंतर</a:t>
            </a:r>
            <a:endParaRPr lang="en-US" sz="1700" b="1" dirty="0">
              <a:latin typeface="Nirmala Text" panose="020B0604020202020204" pitchFamily="34" charset="0"/>
              <a:cs typeface="+mj-cs"/>
            </a:endParaRP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i-IN" sz="1700" b="1" dirty="0">
                <a:latin typeface="Nirmala Text" panose="020B0604020202020204" pitchFamily="34" charset="0"/>
                <a:cs typeface="+mj-cs"/>
              </a:rPr>
              <a:t>योजना </a:t>
            </a:r>
            <a:r>
              <a:rPr lang="en-US" sz="1700" b="1" dirty="0">
                <a:latin typeface="Nirmala Text" panose="020B0604020202020204" pitchFamily="34" charset="0"/>
                <a:cs typeface="+mj-cs"/>
              </a:rPr>
              <a:t>- </a:t>
            </a:r>
            <a:r>
              <a:rPr lang="hi-IN" sz="1700" b="1" dirty="0">
                <a:latin typeface="Nirmala Text" panose="020B0604020202020204" pitchFamily="34" charset="0"/>
                <a:cs typeface="+mj-cs"/>
              </a:rPr>
              <a:t>गुणवत्तापूर्ण जीपीडीपी के लिए </a:t>
            </a:r>
            <a:endParaRPr lang="en-US" sz="1700" b="1" dirty="0">
              <a:latin typeface="Nirmala Text" panose="020B0604020202020204" pitchFamily="34" charset="0"/>
              <a:cs typeface="+mj-cs"/>
            </a:endParaRP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i-IN" sz="1700" b="1" dirty="0">
                <a:latin typeface="Nirmala Text" panose="020B0604020202020204" pitchFamily="34" charset="0"/>
                <a:cs typeface="+mj-cs"/>
              </a:rPr>
              <a:t>संसाधनों का आवंटन - एफएफसी और अन्य</a:t>
            </a:r>
            <a:endParaRPr lang="en-US" sz="1700" b="1" dirty="0">
              <a:latin typeface="Nirmala Text" panose="020B0604020202020204" pitchFamily="34" charset="0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B5826-A252-2C9A-FF14-7E29E3AEE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828" y="5978293"/>
            <a:ext cx="754121" cy="754121"/>
          </a:xfrm>
          <a:prstGeom prst="rect">
            <a:avLst/>
          </a:prstGeom>
        </p:spPr>
      </p:pic>
      <p:sp>
        <p:nvSpPr>
          <p:cNvPr id="30722" name="AutoShape 2" descr="Compulsory Mandatory Stock Illustration - Download Image Now - Icon,  Illustration, Logo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Compulsory Mandatory Stock Illustration - Download Image Now - Icon,  Illustration, Logo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60079" y="946266"/>
            <a:ext cx="1409559" cy="140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4153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 descr="Score Icons – Download for Free in PNG and SV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Rectangle 15"/>
          <p:cNvSpPr/>
          <p:nvPr/>
        </p:nvSpPr>
        <p:spPr>
          <a:xfrm>
            <a:off x="207433" y="1528550"/>
            <a:ext cx="2462615" cy="748795"/>
          </a:xfrm>
          <a:prstGeom prst="rect">
            <a:avLst/>
          </a:prstGeom>
          <a:solidFill>
            <a:srgbClr val="B4A5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Data Source Validation Team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790825" y="1014146"/>
            <a:ext cx="9193743" cy="14493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Identification of data points available with/at Gram Panchayat </a:t>
            </a:r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Identification Registers / Formats where data points would be available</a:t>
            </a:r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Identification of Data points to be collected through survey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8193" y="3466347"/>
            <a:ext cx="2531856" cy="420564"/>
          </a:xfrm>
          <a:prstGeom prst="rect">
            <a:avLst/>
          </a:prstGeom>
          <a:solidFill>
            <a:srgbClr val="B4A5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Facilitator</a:t>
            </a:r>
          </a:p>
        </p:txBody>
      </p:sp>
      <p:sp>
        <p:nvSpPr>
          <p:cNvPr id="71685" name="AutoShape 5" descr="731,578 Winner Ic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21" name="Picture 16" descr="47,370 Data Collection Illustrations &amp; Clip Art - iStock | Data collection  icon, Data, Big data">
            <a:extLst>
              <a:ext uri="{FF2B5EF4-FFF2-40B4-BE49-F238E27FC236}">
                <a16:creationId xmlns:a16="http://schemas.microsoft.com/office/drawing/2014/main" id="{5525FD2C-89CD-4D01-B40F-BD8D9865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EFD2"/>
              </a:clrFrom>
              <a:clrTo>
                <a:srgbClr val="F6E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0" y="920135"/>
            <a:ext cx="502984" cy="5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47,370 Data Collection Illustrations &amp; Clip Art - iStock | Data collection  icon, Data, Big data">
            <a:extLst>
              <a:ext uri="{FF2B5EF4-FFF2-40B4-BE49-F238E27FC236}">
                <a16:creationId xmlns:a16="http://schemas.microsoft.com/office/drawing/2014/main" id="{5525FD2C-89CD-4D01-B40F-BD8D9865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EFD2"/>
              </a:clrFrom>
              <a:clrTo>
                <a:srgbClr val="F6E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0" y="2955947"/>
            <a:ext cx="502984" cy="5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2" name="AutoShape 2" descr="Validation - Free business icons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96E382-8CF1-D4B3-AE77-CE37D4BC4661}"/>
              </a:ext>
            </a:extLst>
          </p:cNvPr>
          <p:cNvSpPr/>
          <p:nvPr/>
        </p:nvSpPr>
        <p:spPr>
          <a:xfrm>
            <a:off x="2790825" y="285750"/>
            <a:ext cx="9193743" cy="5048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Role Assignment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9141" y="5732375"/>
            <a:ext cx="2510908" cy="420564"/>
          </a:xfrm>
          <a:prstGeom prst="rect">
            <a:avLst/>
          </a:prstGeom>
          <a:solidFill>
            <a:srgbClr val="B4A5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GP Secretary</a:t>
            </a:r>
          </a:p>
        </p:txBody>
      </p:sp>
      <p:pic>
        <p:nvPicPr>
          <p:cNvPr id="17" name="Picture 16" descr="47,370 Data Collection Illustrations &amp; Clip Art - iStock | Data collection  icon, Data, Big data">
            <a:extLst>
              <a:ext uri="{FF2B5EF4-FFF2-40B4-BE49-F238E27FC236}">
                <a16:creationId xmlns:a16="http://schemas.microsoft.com/office/drawing/2014/main" id="{5525FD2C-89CD-4D01-B40F-BD8D9865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EFD2"/>
              </a:clrFrom>
              <a:clrTo>
                <a:srgbClr val="F6E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2" y="5231627"/>
            <a:ext cx="502984" cy="5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835946" y="2601976"/>
            <a:ext cx="9107255" cy="21493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Visit to the institutions ( AWC/ PHC/Schools etc.) for data collection</a:t>
            </a:r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Get the duly authenticated data in hard copy </a:t>
            </a:r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 Line Departments to facilitate data collection </a:t>
            </a:r>
            <a:endParaRPr lang="en-GB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Enter the data into Portal with due care &amp; upload the pdf of hard copy</a:t>
            </a:r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Submit the completed form to GP Secretary/PDO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EB6E6DE-567A-1E96-D917-E98E6204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946" y="4858779"/>
            <a:ext cx="9065889" cy="1912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Download the copy of uploaded form from portal and </a:t>
            </a:r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Place before the Gram Sabha for approval </a:t>
            </a:r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Upon approval of GS, submit on portal for Block Level Validation/ Scrutiny.</a:t>
            </a:r>
          </a:p>
        </p:txBody>
      </p:sp>
    </p:spTree>
    <p:extLst>
      <p:ext uri="{BB962C8B-B14F-4D97-AF65-F5344CB8AC3E}">
        <p14:creationId xmlns:p14="http://schemas.microsoft.com/office/powerpoint/2010/main" val="1028903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 descr="Score Icons – Download for Free in PNG and SV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Rectangle 15"/>
          <p:cNvSpPr/>
          <p:nvPr/>
        </p:nvSpPr>
        <p:spPr>
          <a:xfrm>
            <a:off x="207433" y="1528550"/>
            <a:ext cx="2316311" cy="830997"/>
          </a:xfrm>
          <a:prstGeom prst="rect">
            <a:avLst/>
          </a:prstGeom>
          <a:solidFill>
            <a:srgbClr val="B4A5F0"/>
          </a:solidFill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solidFill>
                  <a:schemeClr val="bg1"/>
                </a:solidFill>
              </a:rPr>
              <a:t>ब्लॉक स्तरीय अधिकारी/टीम</a:t>
            </a:r>
            <a:endParaRPr lang="en-US" sz="2133" b="1" dirty="0">
              <a:solidFill>
                <a:schemeClr val="bg1"/>
              </a:solidFill>
              <a:latin typeface="Arial" panose="020B0604020202020204" pitchFamily="34" charset="0"/>
              <a:ea typeface="Fira Sans Extra Condensed SemiBold"/>
              <a:cs typeface="Arial" panose="020B0604020202020204" pitchFamily="34" charset="0"/>
              <a:sym typeface="Fira Sans Extra Condensed SemiBold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666615" y="909630"/>
            <a:ext cx="9317952" cy="16584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700" b="1" dirty="0"/>
              <a:t>ब्लॉक प्रमुखों को अपने विभाग में मैप किए गए जीपी वार डेटा को मान्य करना होगा </a:t>
            </a:r>
            <a:endParaRPr lang="en-US" sz="1700" b="1" dirty="0"/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700" b="1" dirty="0"/>
              <a:t>असहमति के मामले में डेटा बिंदुओं को पुन: पुष्टि के लिए जीपी में वापस भेजा जा सकता है </a:t>
            </a:r>
            <a:endParaRPr lang="en-US" sz="1700" b="1" dirty="0"/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700" b="1" dirty="0"/>
              <a:t>एक बार जीपी का संपूर्ण डेटा सेट मान्य हो जाने पर, अंतिम सत्यापन के लिए बीडीओ को जमा करें </a:t>
            </a:r>
            <a:endParaRPr lang="en-US" sz="1700" b="1" dirty="0"/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700" b="1" dirty="0"/>
              <a:t>बीडीओ को जीपी वार को सत्यापित करना होगा और जिला टीम को प्रस्तुत करना होगा</a:t>
            </a:r>
            <a:endParaRPr lang="en-US" sz="17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8193" y="3466347"/>
            <a:ext cx="2385551" cy="461665"/>
          </a:xfrm>
          <a:prstGeom prst="rect">
            <a:avLst/>
          </a:prstGeom>
          <a:solidFill>
            <a:srgbClr val="B4A5F0"/>
          </a:solidFill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solidFill>
                  <a:schemeClr val="bg1"/>
                </a:solidFill>
              </a:rPr>
              <a:t>जिला टीम</a:t>
            </a:r>
            <a:endParaRPr lang="en-US" sz="2133" b="1" dirty="0">
              <a:solidFill>
                <a:schemeClr val="bg1"/>
              </a:solidFill>
              <a:latin typeface="Arial" panose="020B0604020202020204" pitchFamily="34" charset="0"/>
              <a:ea typeface="Fira Sans Extra Condensed SemiBold"/>
              <a:cs typeface="Arial" panose="020B0604020202020204" pitchFamily="34" charset="0"/>
              <a:sym typeface="Fira Sans Extra Condensed SemiBold"/>
            </a:endParaRPr>
          </a:p>
        </p:txBody>
      </p:sp>
      <p:sp>
        <p:nvSpPr>
          <p:cNvPr id="71685" name="AutoShape 5" descr="731,578 Winner Ic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21" name="Picture 16" descr="47,370 Data Collection Illustrations &amp; Clip Art - iStock | Data collection  icon, Data, Big data">
            <a:extLst>
              <a:ext uri="{FF2B5EF4-FFF2-40B4-BE49-F238E27FC236}">
                <a16:creationId xmlns:a16="http://schemas.microsoft.com/office/drawing/2014/main" id="{5525FD2C-89CD-4D01-B40F-BD8D9865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EFD2"/>
              </a:clrFrom>
              <a:clrTo>
                <a:srgbClr val="F6E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0" y="920135"/>
            <a:ext cx="502984" cy="5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47,370 Data Collection Illustrations &amp; Clip Art - iStock | Data collection  icon, Data, Big data">
            <a:extLst>
              <a:ext uri="{FF2B5EF4-FFF2-40B4-BE49-F238E27FC236}">
                <a16:creationId xmlns:a16="http://schemas.microsoft.com/office/drawing/2014/main" id="{5525FD2C-89CD-4D01-B40F-BD8D9865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EFD2"/>
              </a:clrFrom>
              <a:clrTo>
                <a:srgbClr val="F6E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0" y="2955947"/>
            <a:ext cx="502984" cy="5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2" name="AutoShape 2" descr="Validation - Free business icons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96E382-8CF1-D4B3-AE77-CE37D4BC4661}"/>
              </a:ext>
            </a:extLst>
          </p:cNvPr>
          <p:cNvSpPr/>
          <p:nvPr/>
        </p:nvSpPr>
        <p:spPr>
          <a:xfrm>
            <a:off x="2666615" y="285750"/>
            <a:ext cx="9317954" cy="5048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Role Assignment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9141" y="5732375"/>
            <a:ext cx="2385551" cy="461665"/>
          </a:xfrm>
          <a:prstGeom prst="rect">
            <a:avLst/>
          </a:prstGeom>
          <a:solidFill>
            <a:srgbClr val="B4A5F0"/>
          </a:solidFill>
        </p:spPr>
        <p:txBody>
          <a:bodyPr wrap="square">
            <a:spAutoFit/>
          </a:bodyPr>
          <a:lstStyle/>
          <a:p>
            <a:pPr algn="ctr"/>
            <a:r>
              <a:rPr lang="hi-IN" sz="2400" b="1" dirty="0">
                <a:solidFill>
                  <a:schemeClr val="bg1"/>
                </a:solidFill>
              </a:rPr>
              <a:t>राज्य टीम</a:t>
            </a:r>
            <a:endParaRPr lang="en-US" sz="2133" b="1" dirty="0">
              <a:solidFill>
                <a:schemeClr val="bg1"/>
              </a:solidFill>
              <a:latin typeface="Arial" panose="020B0604020202020204" pitchFamily="34" charset="0"/>
              <a:ea typeface="Fira Sans Extra Condensed SemiBold"/>
              <a:cs typeface="Arial" panose="020B0604020202020204" pitchFamily="34" charset="0"/>
              <a:sym typeface="Fira Sans Extra Condensed SemiBold"/>
            </a:endParaRPr>
          </a:p>
        </p:txBody>
      </p:sp>
      <p:pic>
        <p:nvPicPr>
          <p:cNvPr id="17" name="Picture 16" descr="47,370 Data Collection Illustrations &amp; Clip Art - iStock | Data collection  icon, Data, Big data">
            <a:extLst>
              <a:ext uri="{FF2B5EF4-FFF2-40B4-BE49-F238E27FC236}">
                <a16:creationId xmlns:a16="http://schemas.microsoft.com/office/drawing/2014/main" id="{5525FD2C-89CD-4D01-B40F-BD8D9865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EFD2"/>
              </a:clrFrom>
              <a:clrTo>
                <a:srgbClr val="F6E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2" y="5231627"/>
            <a:ext cx="502984" cy="5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666615" y="2861502"/>
            <a:ext cx="9232160" cy="20508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700" b="1" dirty="0"/>
              <a:t>जिला टीम बीडीओ से प्राप्त ग्राम पंचायत वार डेटा का सत्यापन करेगी </a:t>
            </a:r>
            <a:endParaRPr lang="en-US" sz="1700" b="1" dirty="0"/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700" b="1" dirty="0"/>
              <a:t>असहमति होने पर, जीपी द्वारा पुन: पुष्टि के लिए डेटा बिंदुओं को ब्लॉक में वापस किया जा सकता है </a:t>
            </a:r>
            <a:endParaRPr lang="en-US" sz="1700" b="1" dirty="0"/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700" b="1" dirty="0"/>
              <a:t>एक बार जीपी का संपूर्ण डेटा सेट मान्य हो जाने पर, अंतिम सत्यापन के लिए राज्य टीम को सबमिट करें।</a:t>
            </a:r>
            <a:endParaRPr lang="en-GB" sz="17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EB6E6DE-567A-1E96-D917-E98E6204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615" y="5113455"/>
            <a:ext cx="9232160" cy="16584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700" b="1" dirty="0"/>
              <a:t>राज्य टीम जिले से प्राप्त आंकड़ों का सत्यापन करेगी </a:t>
            </a:r>
            <a:endParaRPr lang="en-US" sz="1700" b="1" dirty="0"/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700" b="1" dirty="0"/>
              <a:t>असहमति होने पर, डेटा बिंदुओं को जीपी द्वारा पुन: पुष्टि के लिए जिले में वापस भेजा जा सकता है </a:t>
            </a:r>
            <a:endParaRPr lang="en-US" sz="1700" b="1" dirty="0"/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i-IN" sz="1700" b="1" dirty="0"/>
              <a:t>जीपी के संपूर्ण डेटा सेट के सत्यापन पर, स्कोरिंग के लिए सबमिट करें।</a:t>
            </a:r>
            <a:endParaRPr lang="en-GB" sz="17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0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AutoShape 3" descr="Score Icons – Download for Free in PNG and SV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Rectangle 15"/>
          <p:cNvSpPr/>
          <p:nvPr/>
        </p:nvSpPr>
        <p:spPr>
          <a:xfrm>
            <a:off x="207433" y="1528550"/>
            <a:ext cx="2316311" cy="748795"/>
          </a:xfrm>
          <a:prstGeom prst="rect">
            <a:avLst/>
          </a:prstGeom>
          <a:solidFill>
            <a:srgbClr val="B4A5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Block Level Officers/Team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666615" y="872697"/>
            <a:ext cx="9317952" cy="17322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Block Heads to validate the GP wise data mapped to their Department</a:t>
            </a:r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 case of disagreement data points can be reverted to GP for reconfirmation</a:t>
            </a:r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Once entire data set of a GP is validated, submit to BDO for final validation </a:t>
            </a:r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BDO to validate GP wise and submit to District Team</a:t>
            </a:r>
            <a:endParaRPr lang="en-US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8193" y="3466347"/>
            <a:ext cx="2385551" cy="420564"/>
          </a:xfrm>
          <a:prstGeom prst="rect">
            <a:avLst/>
          </a:prstGeom>
          <a:solidFill>
            <a:srgbClr val="B4A5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District Team </a:t>
            </a:r>
          </a:p>
        </p:txBody>
      </p:sp>
      <p:sp>
        <p:nvSpPr>
          <p:cNvPr id="71685" name="AutoShape 5" descr="731,578 Winner Ic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21" name="Picture 16" descr="47,370 Data Collection Illustrations &amp; Clip Art - iStock | Data collection  icon, Data, Big data">
            <a:extLst>
              <a:ext uri="{FF2B5EF4-FFF2-40B4-BE49-F238E27FC236}">
                <a16:creationId xmlns:a16="http://schemas.microsoft.com/office/drawing/2014/main" id="{5525FD2C-89CD-4D01-B40F-BD8D9865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EFD2"/>
              </a:clrFrom>
              <a:clrTo>
                <a:srgbClr val="F6E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0" y="920135"/>
            <a:ext cx="502984" cy="5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47,370 Data Collection Illustrations &amp; Clip Art - iStock | Data collection  icon, Data, Big data">
            <a:extLst>
              <a:ext uri="{FF2B5EF4-FFF2-40B4-BE49-F238E27FC236}">
                <a16:creationId xmlns:a16="http://schemas.microsoft.com/office/drawing/2014/main" id="{5525FD2C-89CD-4D01-B40F-BD8D9865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EFD2"/>
              </a:clrFrom>
              <a:clrTo>
                <a:srgbClr val="F6E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0" y="2955947"/>
            <a:ext cx="502984" cy="5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2" name="AutoShape 2" descr="Validation - Free business icons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96E382-8CF1-D4B3-AE77-CE37D4BC4661}"/>
              </a:ext>
            </a:extLst>
          </p:cNvPr>
          <p:cNvSpPr/>
          <p:nvPr/>
        </p:nvSpPr>
        <p:spPr>
          <a:xfrm>
            <a:off x="2666615" y="285750"/>
            <a:ext cx="9317954" cy="5048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Role Assignment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9141" y="5732375"/>
            <a:ext cx="2385551" cy="420564"/>
          </a:xfrm>
          <a:prstGeom prst="rect">
            <a:avLst/>
          </a:prstGeom>
          <a:solidFill>
            <a:srgbClr val="B4A5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State Team</a:t>
            </a:r>
          </a:p>
        </p:txBody>
      </p:sp>
      <p:pic>
        <p:nvPicPr>
          <p:cNvPr id="17" name="Picture 16" descr="47,370 Data Collection Illustrations &amp; Clip Art - iStock | Data collection  icon, Data, Big data">
            <a:extLst>
              <a:ext uri="{FF2B5EF4-FFF2-40B4-BE49-F238E27FC236}">
                <a16:creationId xmlns:a16="http://schemas.microsoft.com/office/drawing/2014/main" id="{5525FD2C-89CD-4D01-B40F-BD8D9865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EFD2"/>
              </a:clrFrom>
              <a:clrTo>
                <a:srgbClr val="F6EF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2" y="5231627"/>
            <a:ext cx="502984" cy="5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666615" y="2955178"/>
            <a:ext cx="9232160" cy="17338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District Team to validate the GP wise data received from BDOs </a:t>
            </a:r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If disagreement, data points can be reverted to Block for reconfirmation by GP</a:t>
            </a:r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Once entire data set of a GP is validated, submit to State Team for final validation.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EB6E6DE-567A-1E96-D917-E98E6204C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614" y="5156008"/>
            <a:ext cx="9232160" cy="1318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State Team to validate the data received from District </a:t>
            </a:r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If disagreement, data points can be reverted to District for reconfirmation by GP</a:t>
            </a:r>
          </a:p>
          <a:p>
            <a:pPr marL="304792" indent="-304792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18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Upon validation of entire data set of a GP, submit for scoring. </a:t>
            </a:r>
          </a:p>
        </p:txBody>
      </p:sp>
    </p:spTree>
    <p:extLst>
      <p:ext uri="{BB962C8B-B14F-4D97-AF65-F5344CB8AC3E}">
        <p14:creationId xmlns:p14="http://schemas.microsoft.com/office/powerpoint/2010/main" val="601043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1621D-E07C-9362-66F1-CADB2112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3365"/>
            <a:ext cx="3382027" cy="2473183"/>
          </a:xfrm>
        </p:spPr>
        <p:txBody>
          <a:bodyPr>
            <a:normAutofit/>
          </a:bodyPr>
          <a:lstStyle/>
          <a:p>
            <a:pPr algn="ctr"/>
            <a:r>
              <a:rPr lang="hi-IN" sz="2800" b="1" dirty="0"/>
              <a:t>प्रोत्साहन और क्षमता निर्माण और प्रशिक्षण</a:t>
            </a: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456EA10-2C44-2996-B03F-FF610651F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29" y="955985"/>
            <a:ext cx="7269933" cy="2366657"/>
          </a:xfrm>
        </p:spPr>
        <p:txBody>
          <a:bodyPr anchor="ctr">
            <a:normAutofit/>
          </a:bodyPr>
          <a:lstStyle/>
          <a:p>
            <a:pPr algn="just"/>
            <a:r>
              <a:rPr lang="hi-IN" sz="2600" dirty="0"/>
              <a:t>पीडीआई का उपयोग एमओपीआर द्वारा प्रोत्साहन अभ्यास के लिए एक उपकरण के रूप में किया जाएगा </a:t>
            </a:r>
            <a:endParaRPr lang="en-US" sz="2600" dirty="0"/>
          </a:p>
          <a:p>
            <a:pPr algn="just"/>
            <a:r>
              <a:rPr lang="hi-IN" sz="2600" dirty="0"/>
              <a:t>राज्य भी पंचायतों को प्रोत्साहित करने के लिए इस साक्ष्य-आधारित प्रणाली का उपयोग कर सकते हैं</a:t>
            </a:r>
            <a:endParaRPr lang="en-US" sz="2600" b="1" dirty="0">
              <a:latin typeface="Albertus MT" pitchFamily="34" charset="0"/>
              <a:cs typeface="Arial" pitchFamily="34" charset="0"/>
            </a:endParaRPr>
          </a:p>
        </p:txBody>
      </p:sp>
      <p:sp>
        <p:nvSpPr>
          <p:cNvPr id="2052" name="AutoShape 4" descr="Award - Free sports and competition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7496" y="851215"/>
            <a:ext cx="1167997" cy="150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9380" y="4619768"/>
            <a:ext cx="1411587" cy="114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01629" y="371210"/>
            <a:ext cx="7403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b="1" dirty="0">
                <a:solidFill>
                  <a:srgbClr val="0070C0"/>
                </a:solidFill>
              </a:rPr>
              <a:t>राष्ट्रीय पंचायत पुरस्कार</a:t>
            </a:r>
            <a:endParaRPr lang="en-US" sz="32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4052" y="4032557"/>
            <a:ext cx="75612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hi-IN" sz="2600" dirty="0"/>
              <a:t>एसआईआरडी/पीआर संस्थानों के नेटवर्क के माध्यम से गहन क्षमता निर्माण और प्रशिक्षण</a:t>
            </a:r>
            <a:r>
              <a:rPr lang="en-US" sz="2600" dirty="0"/>
              <a:t> </a:t>
            </a:r>
            <a:r>
              <a:rPr lang="hi-IN" sz="2600" dirty="0"/>
              <a:t>अभ्यास </a:t>
            </a:r>
            <a:endParaRPr lang="en-US" sz="2600" dirty="0"/>
          </a:p>
          <a:p>
            <a:pPr marL="342900" indent="-342900" algn="just">
              <a:buFont typeface="Arial" pitchFamily="34" charset="0"/>
              <a:buChar char="•"/>
            </a:pPr>
            <a:endParaRPr lang="en-US" sz="26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hi-IN" sz="2600" dirty="0"/>
              <a:t>एसएलएमटी, डीएलएमटी और बीएलएमटी के लिए प्रशिक्षण मॉड्यूल के माध्यम से क्षमता निर्माण और प्रशिक्षण</a:t>
            </a:r>
            <a:endParaRPr lang="en-US" sz="2600" b="1" kern="100" dirty="0">
              <a:latin typeface="Albertus MT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7797" y="3364874"/>
            <a:ext cx="740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b="1" dirty="0">
                <a:solidFill>
                  <a:srgbClr val="7030A0"/>
                </a:solidFill>
              </a:rPr>
              <a:t>पीडीआई के लिए क्षमता निर्माण और प्रशिक्षण</a:t>
            </a:r>
            <a:endParaRPr lang="en-US" sz="2800" b="1" kern="100" dirty="0">
              <a:solidFill>
                <a:srgbClr val="7030A0"/>
              </a:solidFill>
              <a:latin typeface="Arial Black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231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1621D-E07C-9362-66F1-CADB2112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3365"/>
            <a:ext cx="3382027" cy="2473183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Incentivization and </a:t>
            </a:r>
            <a:br>
              <a:rPr lang="en-US" sz="3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CB&amp;T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456EA10-2C44-2996-B03F-FF610651F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29" y="1122649"/>
            <a:ext cx="7269933" cy="2199993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en-US" b="1" kern="100" dirty="0">
                <a:latin typeface="Albertus MT" pitchFamily="34" charset="0"/>
                <a:ea typeface="Calibri" panose="020F0502020204030204" pitchFamily="34" charset="0"/>
                <a:cs typeface="Arial" pitchFamily="34" charset="0"/>
              </a:rPr>
              <a:t>PDI will be used as a tool for incentivization exercise by MoPR </a:t>
            </a:r>
          </a:p>
          <a:p>
            <a:pPr algn="just"/>
            <a:endParaRPr lang="en-US" b="1" kern="100" dirty="0">
              <a:latin typeface="Albertus MT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b="1" kern="100" dirty="0">
                <a:latin typeface="Albertus MT" pitchFamily="34" charset="0"/>
                <a:ea typeface="Calibri" panose="020F0502020204030204" pitchFamily="34" charset="0"/>
                <a:cs typeface="Arial" pitchFamily="34" charset="0"/>
              </a:rPr>
              <a:t>States can also use this evidence-based system for incentivization of Panchayats</a:t>
            </a:r>
            <a:endParaRPr lang="en-US" b="1" dirty="0">
              <a:latin typeface="Albertus MT" pitchFamily="34" charset="0"/>
              <a:cs typeface="Arial" pitchFamily="34" charset="0"/>
            </a:endParaRPr>
          </a:p>
        </p:txBody>
      </p:sp>
      <p:sp>
        <p:nvSpPr>
          <p:cNvPr id="2052" name="AutoShape 4" descr="Award - Free sports and competition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7496" y="851215"/>
            <a:ext cx="1167997" cy="150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9380" y="4619768"/>
            <a:ext cx="1411587" cy="114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635373" y="371210"/>
            <a:ext cx="726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Arial Black" pitchFamily="34" charset="0"/>
              </a:rPr>
              <a:t>National Panchayat Awards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1630" y="4418110"/>
            <a:ext cx="72699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800" b="1" kern="100" dirty="0">
                <a:latin typeface="Albertus MT" pitchFamily="34" charset="0"/>
                <a:ea typeface="Calibri" panose="020F0502020204030204" pitchFamily="34" charset="0"/>
                <a:cs typeface="Arial" pitchFamily="34" charset="0"/>
              </a:rPr>
              <a:t>Intensive CB&amp;T Exercise through network of SIRDs/PR  Institutions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800" b="1" kern="100" dirty="0">
              <a:latin typeface="Albertus MT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b="1" kern="100" dirty="0">
                <a:latin typeface="Albertus MT" pitchFamily="34" charset="0"/>
                <a:ea typeface="Calibri" panose="020F0502020204030204" pitchFamily="34" charset="0"/>
                <a:cs typeface="Arial" pitchFamily="34" charset="0"/>
              </a:rPr>
              <a:t>CB&amp;T through Training Modules for SLMTs, DLMTs &amp; BLMTs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1629" y="3630459"/>
            <a:ext cx="740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00" dirty="0">
                <a:solidFill>
                  <a:srgbClr val="00B050"/>
                </a:solidFill>
                <a:latin typeface="Arial Black" pitchFamily="34" charset="0"/>
                <a:ea typeface="Calibri" panose="020F0502020204030204" pitchFamily="34" charset="0"/>
                <a:cs typeface="Arial" pitchFamily="34" charset="0"/>
              </a:rPr>
              <a:t>Capacity Building &amp; Training for PDI</a:t>
            </a:r>
          </a:p>
        </p:txBody>
      </p:sp>
    </p:spTree>
    <p:extLst>
      <p:ext uri="{BB962C8B-B14F-4D97-AF65-F5344CB8AC3E}">
        <p14:creationId xmlns:p14="http://schemas.microsoft.com/office/powerpoint/2010/main" val="3892937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A37430-C296-4E4A-9C38-471D3CB7B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569" y="2765714"/>
            <a:ext cx="6983731" cy="1326571"/>
          </a:xfrm>
        </p:spPr>
        <p:txBody>
          <a:bodyPr>
            <a:normAutofit fontScale="90000"/>
          </a:bodyPr>
          <a:lstStyle/>
          <a:p>
            <a:pPr algn="ctr"/>
            <a:r>
              <a:rPr lang="hi-IN" sz="4000" b="1" dirty="0">
                <a:solidFill>
                  <a:srgbClr val="0070C0"/>
                </a:solidFill>
              </a:rPr>
              <a:t>आभार</a:t>
            </a:r>
            <a:r>
              <a:rPr lang="en-US" sz="4000" b="1" dirty="0">
                <a:solidFill>
                  <a:srgbClr val="0070C0"/>
                </a:solidFill>
              </a:rPr>
              <a:t> / </a:t>
            </a:r>
            <a:r>
              <a:rPr lang="hi-IN" sz="4000" b="1" dirty="0">
                <a:solidFill>
                  <a:srgbClr val="0070C0"/>
                </a:solidFill>
              </a:rPr>
              <a:t>शुक्रिया</a:t>
            </a:r>
            <a:r>
              <a:rPr lang="en-US" sz="4000" b="1" dirty="0">
                <a:solidFill>
                  <a:srgbClr val="0070C0"/>
                </a:solidFill>
              </a:rPr>
              <a:t> / </a:t>
            </a:r>
            <a:r>
              <a:rPr lang="hi-IN" sz="4000" b="1" dirty="0">
                <a:solidFill>
                  <a:srgbClr val="0070C0"/>
                </a:solidFill>
              </a:rPr>
              <a:t>धन्यवाद</a:t>
            </a:r>
            <a:br>
              <a:rPr lang="en-US" sz="2800" b="1" dirty="0">
                <a:solidFill>
                  <a:srgbClr val="0070C0"/>
                </a:solidFill>
              </a:rPr>
            </a:br>
            <a:br>
              <a:rPr lang="en-US" sz="2400" dirty="0"/>
            </a:br>
            <a:r>
              <a:rPr lang="en-IN" sz="5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THANK YOU </a:t>
            </a:r>
          </a:p>
        </p:txBody>
      </p:sp>
      <p:pic>
        <p:nvPicPr>
          <p:cNvPr id="4100" name="Picture 4" descr="75th Anniversary of Indian Independence - Wikipedia">
            <a:extLst>
              <a:ext uri="{FF2B5EF4-FFF2-40B4-BE49-F238E27FC236}">
                <a16:creationId xmlns:a16="http://schemas.microsoft.com/office/drawing/2014/main" id="{DD198B55-6108-4F1D-995A-700BE570B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271711"/>
            <a:ext cx="3810000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4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A8CBE-29C4-D6F6-126B-F5636891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6" y="1153572"/>
            <a:ext cx="3143273" cy="4461163"/>
          </a:xfr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Imperatives for Panchayats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5C5E3-4A0F-81E0-1B26-C1BB39AFF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639" y="251019"/>
            <a:ext cx="7434118" cy="6094238"/>
          </a:xfrm>
        </p:spPr>
        <p:txBody>
          <a:bodyPr anchor="ctr">
            <a:noAutofit/>
          </a:bodyPr>
          <a:lstStyle/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GPs as RLBs - an effective units of Governance</a:t>
            </a:r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GPs as unit of Planning and execution of schemes –JJM, SBM etc., Hon’ble PM launched TB Mukt Panchayat</a:t>
            </a:r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Competition for Development </a:t>
            </a:r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Demand for Better quality of Service Delivery </a:t>
            </a:r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Optimum Utilization of resources</a:t>
            </a:r>
          </a:p>
          <a:p>
            <a:pPr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Informed Strategies for attaining SDGs</a:t>
            </a:r>
          </a:p>
          <a:p>
            <a:pPr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Need for Evidence Based -</a:t>
            </a:r>
          </a:p>
          <a:p>
            <a:pPr marL="973137" indent="-457200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Assessment of Performance of GPs</a:t>
            </a:r>
          </a:p>
          <a:p>
            <a:pPr marL="973137" indent="-457200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Assessment of Progress of Developmental Efforts</a:t>
            </a:r>
          </a:p>
          <a:p>
            <a:pPr marL="973137" indent="-457200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Achievement Gaps </a:t>
            </a:r>
          </a:p>
          <a:p>
            <a:pPr marL="973137" indent="-457200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Planning – for Quality GPDP </a:t>
            </a:r>
          </a:p>
          <a:p>
            <a:pPr marL="973137" indent="-457200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Allocation of resources – FFC &amp; other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B5826-A252-2C9A-FF14-7E29E3AEE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828" y="5978293"/>
            <a:ext cx="754121" cy="754121"/>
          </a:xfrm>
          <a:prstGeom prst="rect">
            <a:avLst/>
          </a:prstGeom>
        </p:spPr>
      </p:pic>
      <p:sp>
        <p:nvSpPr>
          <p:cNvPr id="30722" name="AutoShape 2" descr="Compulsory Mandatory Stock Illustration - Download Image Now - Icon,  Illustration, Logo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Compulsory Mandatory Stock Illustration - Download Image Now - Icon,  Illustration, Logo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60079" y="1437756"/>
            <a:ext cx="1409559" cy="140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151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67021"/>
            <a:ext cx="12192001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i-IN" sz="3200" b="1" dirty="0"/>
              <a:t>पंचायतों में सतत विकास लक्ष्यों का स्थानीयकरण</a:t>
            </a:r>
            <a:endParaRPr lang="en-US" sz="32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4C9BA2C-2535-405B-8DDA-3ACB0C47E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057" y="1419826"/>
            <a:ext cx="9226358" cy="306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i-IN" sz="2400" b="1" dirty="0"/>
              <a:t>2030 तक एसडीजी हासिल करने की राष्ट्रीय प्रतिबद्धता </a:t>
            </a:r>
            <a:endParaRPr lang="en-US" sz="2400" b="1" dirty="0"/>
          </a:p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i-IN" sz="2400" b="1" dirty="0"/>
              <a:t>एमओपीआर 9 विषयों के माध्यम से एसडीजी के स्थानीयकरण द्वारा पीआरआई के साथ एसडीजी प्राप्त करने के लक्ष्य को आगे बढ़ा रहा है </a:t>
            </a:r>
            <a:endParaRPr lang="en-US" sz="2400" b="1" dirty="0"/>
          </a:p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i-IN" sz="2400" b="1" dirty="0"/>
              <a:t>एसडीजी के 2030 एजेंडा को प्राप्त करने में पंचायतें केंद्रीय हैं </a:t>
            </a:r>
            <a:endParaRPr lang="en-US" sz="2400" b="1" dirty="0"/>
          </a:p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i-IN" sz="2400" b="1" dirty="0"/>
              <a:t>इसमें पंचायत नेताओं की भूमिका बेहद अहम है</a:t>
            </a:r>
            <a:endParaRPr lang="en-US" sz="24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634577-F21D-5641-34F7-DE20960DD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49" y="4390921"/>
            <a:ext cx="1457609" cy="1457609"/>
          </a:xfrm>
          <a:prstGeom prst="rect">
            <a:avLst/>
          </a:prstGeom>
        </p:spPr>
      </p:pic>
      <p:pic>
        <p:nvPicPr>
          <p:cNvPr id="28674" name="Picture 2" descr="Localization Icons Png Vector - Icon Location Png, Transparent Png ,  Transparent Png Image - PNGit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057" y="2000816"/>
            <a:ext cx="2286000" cy="2000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59587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67021"/>
            <a:ext cx="12192001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Localization of Sustainable Development Goals in Panchayats</a:t>
            </a:r>
            <a:endParaRPr lang="en-US" sz="24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4C9BA2C-2535-405B-8DDA-3ACB0C47E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057" y="1419826"/>
            <a:ext cx="9226358" cy="285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Commitment to achieve SDGs by 2030</a:t>
            </a:r>
          </a:p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MoPR taking forward goal of attaining SDGs with PRIs by  Localization of SDGs through 9 themes</a:t>
            </a:r>
          </a:p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Panchayats are Central to attaining 2030 Agenda of SDGs</a:t>
            </a:r>
          </a:p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Panchayat Leaders role is extremely important in this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634577-F21D-5641-34F7-DE20960DD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49" y="4390921"/>
            <a:ext cx="1457609" cy="1457609"/>
          </a:xfrm>
          <a:prstGeom prst="rect">
            <a:avLst/>
          </a:prstGeom>
        </p:spPr>
      </p:pic>
      <p:pic>
        <p:nvPicPr>
          <p:cNvPr id="28674" name="Picture 2" descr="Localization Icons Png Vector - Icon Location Png, Transparent Png ,  Transparent Png Image - PNGit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057" y="2000816"/>
            <a:ext cx="2286000" cy="2000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183632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755727" y="1080068"/>
            <a:ext cx="9228024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algn="just" eaLnBrk="1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hi-IN" sz="2600" b="1" dirty="0"/>
              <a:t>पीडीआई पंचायतों में एलएसडीजी की प्रगति को मापता है </a:t>
            </a:r>
            <a:endParaRPr lang="en-US" sz="2600" b="1" dirty="0"/>
          </a:p>
          <a:p>
            <a:pPr marL="171450" indent="-171450" algn="just" eaLnBrk="1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hi-IN" sz="2600" b="1" dirty="0"/>
              <a:t>महत्वपूर्ण स्थानीय संकेतकों के आधार पर पीडीआई गणना</a:t>
            </a:r>
            <a:endParaRPr lang="en-US" sz="2600" b="1" dirty="0"/>
          </a:p>
          <a:p>
            <a:pPr marL="171450" indent="-171450" algn="just" eaLnBrk="1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hi-IN" sz="2600" b="1" dirty="0"/>
              <a:t>ग्रामीण भारत में विकास के स्तर के बारे में जानकारी देता है </a:t>
            </a:r>
            <a:endParaRPr lang="en-US" sz="2600" b="1" dirty="0"/>
          </a:p>
          <a:p>
            <a:pPr marL="171450" indent="-171450" algn="just" eaLnBrk="1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hi-IN" sz="2600" b="1" dirty="0"/>
              <a:t>लगातार वर्षों में पंचायत द्वारा प्राप्त अंकों के माध्यम से एलएसडीजी पर वृद्धिशील प्रगति को मापता है </a:t>
            </a:r>
            <a:endParaRPr lang="en-US" sz="2600" b="1" dirty="0"/>
          </a:p>
          <a:p>
            <a:pPr marL="171450" indent="-171450" algn="just" eaLnBrk="1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hi-IN" sz="2600" b="1" dirty="0"/>
              <a:t>एलएसडीजी की उपलब्धि के प्रति उनके प्रदर्शन के आधार पर पंचायतों की ग्रेडिंग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8760717" cy="851836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hi-IN" b="1" dirty="0">
                <a:solidFill>
                  <a:schemeClr val="bg1"/>
                </a:solidFill>
              </a:rPr>
              <a:t>पंचायत विकास सूचकांक</a:t>
            </a:r>
            <a:endParaRPr lang="en-US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ADE5BE1-3BF4-4A47-BE6D-49AB42200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324"/>
            <a:ext cx="2641598" cy="2757488"/>
          </a:xfrm>
          <a:prstGeom prst="rect">
            <a:avLst/>
          </a:prstGeom>
        </p:spPr>
      </p:pic>
      <p:sp>
        <p:nvSpPr>
          <p:cNvPr id="26626" name="AutoShape 2" descr="Rational thinking Vector Icons free download in SVG, PNG Form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3565" y="130286"/>
            <a:ext cx="838435" cy="83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787404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755727" y="1080068"/>
            <a:ext cx="9228024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71450" indent="-171450" algn="just" eaLnBrk="1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PDI Measure the progress of LSDGs in Panchayats</a:t>
            </a:r>
          </a:p>
          <a:p>
            <a:pPr marL="171450" indent="-171450" algn="just" eaLnBrk="1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PDI computation based on important local indicators </a:t>
            </a:r>
          </a:p>
          <a:p>
            <a:pPr marL="171450" indent="-171450"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Informs about development levels in rural India </a:t>
            </a:r>
          </a:p>
          <a:p>
            <a:pPr marL="171450" indent="-171450" algn="just" eaLnBrk="1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incremental progress on LSDGs through scores achieved by Panchayat over successive years</a:t>
            </a:r>
          </a:p>
          <a:p>
            <a:pPr marL="171450" indent="-171450" algn="just" eaLnBrk="1" hangingPunct="1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Grading of Panchayats based on their performance towards the achievement of LSDGs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8760717" cy="73975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Panchayat Development Index  </a:t>
            </a:r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ADE5BE1-3BF4-4A47-BE6D-49AB42200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324"/>
            <a:ext cx="2641598" cy="2757488"/>
          </a:xfrm>
          <a:prstGeom prst="rect">
            <a:avLst/>
          </a:prstGeom>
        </p:spPr>
      </p:pic>
      <p:sp>
        <p:nvSpPr>
          <p:cNvPr id="26626" name="AutoShape 2" descr="Rational thinking Vector Icons free download in SVG, PNG Form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53565" y="130286"/>
            <a:ext cx="838435" cy="83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388038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4250548"/>
              </p:ext>
            </p:extLst>
          </p:nvPr>
        </p:nvGraphicFramePr>
        <p:xfrm>
          <a:off x="3791902" y="1443955"/>
          <a:ext cx="7280486" cy="4341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9565945" y="2301980"/>
            <a:ext cx="96577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65945" y="3471522"/>
            <a:ext cx="96577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565945" y="4592414"/>
            <a:ext cx="96577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11"/>
          <p:cNvGraphicFramePr/>
          <p:nvPr/>
        </p:nvGraphicFramePr>
        <p:xfrm>
          <a:off x="9491743" y="2228270"/>
          <a:ext cx="176943" cy="18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9477473" y="3383050"/>
            <a:ext cx="176943" cy="176943"/>
            <a:chOff x="0" y="0"/>
            <a:chExt cx="176943" cy="176943"/>
          </a:xfrm>
        </p:grpSpPr>
        <p:sp>
          <p:nvSpPr>
            <p:cNvPr id="16" name="Oval 15"/>
            <p:cNvSpPr/>
            <p:nvPr/>
          </p:nvSpPr>
          <p:spPr>
            <a:xfrm>
              <a:off x="0" y="0"/>
              <a:ext cx="176943" cy="17694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25913" y="25913"/>
              <a:ext cx="125117" cy="125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/>
                <a:t>.</a:t>
              </a:r>
              <a:endParaRPr lang="en-IN" sz="7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503386" y="4522760"/>
            <a:ext cx="176943" cy="176943"/>
            <a:chOff x="0" y="0"/>
            <a:chExt cx="176943" cy="176943"/>
          </a:xfrm>
        </p:grpSpPr>
        <p:sp>
          <p:nvSpPr>
            <p:cNvPr id="19" name="Oval 18"/>
            <p:cNvSpPr/>
            <p:nvPr/>
          </p:nvSpPr>
          <p:spPr>
            <a:xfrm>
              <a:off x="0" y="0"/>
              <a:ext cx="176943" cy="17694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25913" y="25913"/>
              <a:ext cx="125117" cy="125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00" kern="1200" dirty="0"/>
                <a:t>.</a:t>
              </a:r>
              <a:endParaRPr lang="en-IN" sz="700" kern="1200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10531716" y="2301980"/>
            <a:ext cx="0" cy="229043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0" y="1997723"/>
            <a:ext cx="279752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aleway" pitchFamily="2" charset="0"/>
              </a:rPr>
              <a:t>SDGs </a:t>
            </a:r>
            <a:endParaRPr lang="en-IN" b="1" dirty="0">
              <a:latin typeface="Raleway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370432"/>
            <a:ext cx="275081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Raleway" pitchFamily="2" charset="0"/>
              </a:rPr>
              <a:t>SDG India Index</a:t>
            </a:r>
            <a:endParaRPr lang="en-IN" b="1" dirty="0">
              <a:solidFill>
                <a:srgbClr val="C00000"/>
              </a:solidFill>
              <a:latin typeface="Raleway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797243"/>
            <a:ext cx="2752253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aleway" pitchFamily="2" charset="0"/>
              </a:rPr>
              <a:t>PDI</a:t>
            </a:r>
            <a:endParaRPr lang="en-IN" b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34221"/>
            <a:ext cx="12192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 Black" pitchFamily="34" charset="0"/>
              </a:rPr>
              <a:t>Pragmatic Approach to attain SDGs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F0A37-0391-A6AA-ED79-58D9EE1DEB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81740" y="2941127"/>
            <a:ext cx="2175403" cy="1223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585216-0A55-2D6D-D8E5-470C053553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6276" y="1782357"/>
            <a:ext cx="1570210" cy="9302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B782ED-F2D7-B6CD-5DCD-38E079C293D0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58503" y="4416997"/>
            <a:ext cx="1229013" cy="1229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C1B13F-6272-BD5B-03E1-DCE965978DA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5802" y="5473324"/>
            <a:ext cx="1152244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84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070707"/>
      </a:dk1>
      <a:lt1>
        <a:srgbClr val="F4F4F4"/>
      </a:lt1>
      <a:dk2>
        <a:srgbClr val="A0A0A3"/>
      </a:dk2>
      <a:lt2>
        <a:srgbClr val="E5E5E5"/>
      </a:lt2>
      <a:accent1>
        <a:srgbClr val="F89915"/>
      </a:accent1>
      <a:accent2>
        <a:srgbClr val="F89915"/>
      </a:accent2>
      <a:accent3>
        <a:srgbClr val="F89915"/>
      </a:accent3>
      <a:accent4>
        <a:srgbClr val="F89915"/>
      </a:accent4>
      <a:accent5>
        <a:srgbClr val="F89915"/>
      </a:accent5>
      <a:accent6>
        <a:srgbClr val="F89915"/>
      </a:accent6>
      <a:hlink>
        <a:srgbClr val="FD5F1A"/>
      </a:hlink>
      <a:folHlink>
        <a:srgbClr val="5FA938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8707</TotalTime>
  <Words>2359</Words>
  <Application>Microsoft Macintosh PowerPoint</Application>
  <PresentationFormat>Widescreen</PresentationFormat>
  <Paragraphs>441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Albertus Extra Bold</vt:lpstr>
      <vt:lpstr>Albertus MT</vt:lpstr>
      <vt:lpstr>archiasemi</vt:lpstr>
      <vt:lpstr>Arial</vt:lpstr>
      <vt:lpstr>Arial</vt:lpstr>
      <vt:lpstr>Arial Black</vt:lpstr>
      <vt:lpstr>Bebas Neue</vt:lpstr>
      <vt:lpstr>Calibri</vt:lpstr>
      <vt:lpstr>Calibri Light</vt:lpstr>
      <vt:lpstr>Nirmala Text</vt:lpstr>
      <vt:lpstr>Raleway</vt:lpstr>
      <vt:lpstr>Wingdings</vt:lpstr>
      <vt:lpstr>Office Theme</vt:lpstr>
      <vt:lpstr>PowerPoint Presentation</vt:lpstr>
      <vt:lpstr>PowerPoint Presentation</vt:lpstr>
      <vt:lpstr>पंचायतों के लिए अनिवार्यताएँ</vt:lpstr>
      <vt:lpstr>Imperatives for Panchayats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थीम के अनुसार स्थानीय संकेतक</vt:lpstr>
      <vt:lpstr>Theme wise Local Indicators </vt:lpstr>
      <vt:lpstr>PowerPoint Presentation</vt:lpstr>
      <vt:lpstr>PowerPoint Presentation</vt:lpstr>
      <vt:lpstr>PowerPoint Presentation</vt:lpstr>
      <vt:lpstr>PowerPoint Presentation</vt:lpstr>
      <vt:lpstr>Grading  on PDI Score</vt:lpstr>
      <vt:lpstr>प्रदर्शन का मापन</vt:lpstr>
      <vt:lpstr>Measuring of Performance </vt:lpstr>
      <vt:lpstr>पीडीआई क्यों</vt:lpstr>
      <vt:lpstr>Why PDI</vt:lpstr>
      <vt:lpstr>चुनौतियां</vt:lpstr>
      <vt:lpstr>Challenges</vt:lpstr>
      <vt:lpstr>PowerPoint Presentation</vt:lpstr>
      <vt:lpstr>PowerPoint Presentation</vt:lpstr>
      <vt:lpstr>डेटा संग्रहण  </vt:lpstr>
      <vt:lpstr>Data Collection </vt:lpstr>
      <vt:lpstr>डेटा सत्यापन</vt:lpstr>
      <vt:lpstr>Data Validation  </vt:lpstr>
      <vt:lpstr>PowerPoint Presentation</vt:lpstr>
      <vt:lpstr>PowerPoint Presentation</vt:lpstr>
      <vt:lpstr>PowerPoint Presentation</vt:lpstr>
      <vt:lpstr>PowerPoint Presentation</vt:lpstr>
      <vt:lpstr>प्रोत्साहन और क्षमता निर्माण और प्रशिक्षण</vt:lpstr>
      <vt:lpstr>Incentivization and  CB&amp;T</vt:lpstr>
      <vt:lpstr>आभार / शुक्रिया / धन्यवाद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Vikas Anand</cp:lastModifiedBy>
  <cp:revision>134</cp:revision>
  <cp:lastPrinted>2023-06-27T13:15:28Z</cp:lastPrinted>
  <dcterms:created xsi:type="dcterms:W3CDTF">2016-06-14T19:42:18Z</dcterms:created>
  <dcterms:modified xsi:type="dcterms:W3CDTF">2023-08-20T17:01:58Z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2022-03-23T07:23:00Z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8ec6e8a4-ebc7-49fd-af0e-9b8a08ee2c0c</vt:lpwstr>
  </property>
  <property fmtid="{D5CDD505-2E9C-101B-9397-08002B2CF9AE}" pid="8" name="MSIP_Label_ea60d57e-af5b-4752-ac57-3e4f28ca11dc_ContentBits">
    <vt:lpwstr>0</vt:lpwstr>
  </property>
</Properties>
</file>